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6" r:id="rId4"/>
    <p:sldId id="264" r:id="rId5"/>
    <p:sldId id="268" r:id="rId6"/>
    <p:sldId id="267" r:id="rId7"/>
    <p:sldId id="263" r:id="rId8"/>
    <p:sldId id="269" r:id="rId9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BBE8E-B8C1-33CD-F96D-1EEA38457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2F673C-C95C-D14C-A73E-229DC6BB8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D6E9D-6AF7-A72F-6E7D-BD498C3E5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D5275B-F2E1-3D21-C07C-1350565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7FA70C-7F7F-C36B-FF75-FF0C9B28B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4621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9B6EB-BA0E-3F42-908A-9284E348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EFBAEF-80CA-E610-28AB-519868E64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2EAC5-56AA-B7C3-131B-5E82C8DC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80FDD-B63B-5C2B-C235-FA232268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87F3EC-2692-5364-DD9D-8D0D2A2A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8129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C1C4D-4B28-79F0-F66C-B483E87C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69679F-FFAF-9032-3237-D92B5A8B6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7BFCA0-0AE9-C146-6802-AA1B7FCA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F6B302-FCAF-C4A1-F3A3-E7414EBA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6D6700-3258-5E09-EAF0-59D9F97AE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8167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F5D50-B95F-2764-69CD-42290D71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5A6AD7-4601-8444-6C6B-0C01C02C6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8310ED-F7DB-B2EC-3DE1-B74EB7B1D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96AB34-192C-D339-4BC2-FB439915C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4ADED-BB31-35F6-8022-4DC9AAAA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CDE28E-7795-1545-1613-ACC81B53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6722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E2770-2887-9D0D-A332-AC1887CB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15021-3EC7-F3F1-54FD-8C38AFFDB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5999E-FDAD-D7B3-D402-934A51491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05656C-2AF3-2305-1A0E-695E3589D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7A68D2-5C01-A328-399C-58BF654381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5AD3DFE-93CE-4DA7-40BA-413FA305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A7DD9A-86F0-FD63-D0C4-6AFE54CCB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3DE407-83D8-6CDB-687E-E426079F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360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2F6A4-E8DB-903D-20AF-B14EAF80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BAFF1E-E5A9-E36D-BE54-666F7FC4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2A2063-E065-CB27-2F93-FDF8B63C6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1FD3F1-A835-D6E6-540E-F5D57AFDA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24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37A1804-EB1E-19AB-426A-7EA2ABDC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089B31-1F28-A148-CBB4-D9A70D205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FA7AE1-A670-01F7-7DFD-F0A301A8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7922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71A54-CDFC-35D0-FE57-CE785F0B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3358A1-4E2E-D870-92C5-FB509FC6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9C5363-BBF2-DAE4-53B2-AACDD0C84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8BA3FF-9022-212B-966F-E61EE7260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EC7795-09B3-6CA6-E949-9FB690FC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2D03E4-6F8B-9B4D-99C5-B49419F6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9187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31516-FC8B-79EB-A68C-FEC6E5EA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742339E-BDD6-446F-0BE1-3EE963DB8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BD144-5FE7-2F65-DAE3-77353A8FE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8661B8-29E5-B7A5-667E-29CD5C6C2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F06055-30A8-447B-F1DE-28A018FC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6BC9FC-7436-EDAE-2AF5-128478BFD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5760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4B714-C240-6890-B7DE-8C85CDD3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3FB1C71-867B-1A22-2B1F-8560E7A8E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818013-FC03-1EFC-E9EC-65AD3B91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A5D1C0-45C8-097C-AD3F-D8DA2ECFF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58B1F0-6EC7-ADD0-B518-5989B575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79278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2A5363-C012-7B60-2FFE-427D5B677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E83AB7-A34F-B557-BC72-FC382C375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7042FE-1D76-0176-120B-B224B7F1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3DF05D-747E-6D63-C143-FB9AD272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BC1DC-DFA3-F2A8-FD65-EB95D9879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1096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A28E05-0173-5DA2-494D-71134E1B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009651-80D8-10EA-6E70-C31EFF8A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33DF5-5569-DC77-4635-773DF70A07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297B0B-1AFE-704C-E4D1-1A4610DA2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B76372-3487-A0F5-8ECD-45B6775E7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5400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1F1B55-C976-5A35-B886-E67B0D150D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42"/>
          <a:stretch/>
        </p:blipFill>
        <p:spPr>
          <a:xfrm>
            <a:off x="851345" y="129209"/>
            <a:ext cx="10489310" cy="10830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1644AE-79AF-D7BA-264E-C5481F4F3C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6" r="1993" b="59421"/>
          <a:stretch/>
        </p:blipFill>
        <p:spPr>
          <a:xfrm>
            <a:off x="405667" y="2931646"/>
            <a:ext cx="11380666" cy="285253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C2AE996-2C53-86AB-B8DF-FE8E6818AE2F}"/>
              </a:ext>
            </a:extLst>
          </p:cNvPr>
          <p:cNvSpPr/>
          <p:nvPr/>
        </p:nvSpPr>
        <p:spPr>
          <a:xfrm>
            <a:off x="1013791" y="1093305"/>
            <a:ext cx="101776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419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(…) Organización y funcionamiento de la administración del trabajo</a:t>
            </a:r>
          </a:p>
        </p:txBody>
      </p:sp>
    </p:spTree>
    <p:extLst>
      <p:ext uri="{BB962C8B-B14F-4D97-AF65-F5344CB8AC3E}">
        <p14:creationId xmlns:p14="http://schemas.microsoft.com/office/powerpoint/2010/main" val="60969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B362D4-18D3-6041-B6E8-FB3072115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98" y="1357720"/>
            <a:ext cx="5951454" cy="17830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2D369C-9699-9125-C02A-84A2F0507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85" y="73755"/>
            <a:ext cx="10486029" cy="10851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226490-927E-2D66-FCB2-2B49CE2CB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852" y="1520688"/>
            <a:ext cx="5324190" cy="156700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A4669EC3-9EB7-CAF3-77AF-97635873523B}"/>
              </a:ext>
            </a:extLst>
          </p:cNvPr>
          <p:cNvSpPr txBox="1"/>
          <p:nvPr/>
        </p:nvSpPr>
        <p:spPr>
          <a:xfrm>
            <a:off x="487019" y="3281693"/>
            <a:ext cx="393589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sz="2000" dirty="0"/>
              <a:t>Adopta cambios para la optimización de la estructura orgánica de los Ministerios del Poder Popular con el objeto de seguimiento, control, evaluación y coordinación de las políticas públicas y </a:t>
            </a:r>
            <a:r>
              <a:rPr lang="es-ES" sz="2000" dirty="0"/>
              <a:t>Construir la institucionalidad del Estado venezolano para su pueblo, con su pueblo</a:t>
            </a:r>
          </a:p>
          <a:p>
            <a:endParaRPr lang="es-419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604B743-E98A-251D-E5DA-4C60F196F3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624" y="3773530"/>
            <a:ext cx="5784928" cy="823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BD0EFDA-CF78-7B61-C55A-42ADBF7BA0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888"/>
          <a:stretch/>
        </p:blipFill>
        <p:spPr>
          <a:xfrm>
            <a:off x="4711148" y="4474831"/>
            <a:ext cx="5426764" cy="205089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CA228C7-EF16-0E80-B05E-E458728F0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996" y="3090841"/>
            <a:ext cx="6887155" cy="82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11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BC6C7-CC31-7D48-7842-2B091394C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B08AA13-E62C-9BC2-511B-C51DB5CEF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5" y="73755"/>
            <a:ext cx="10486029" cy="108518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354C7E-B128-27B8-5A3A-638BDF56F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28" y="5528462"/>
            <a:ext cx="4139007" cy="118257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1ED23A7-48AA-F266-F93A-41F81170586F}"/>
              </a:ext>
            </a:extLst>
          </p:cNvPr>
          <p:cNvSpPr txBox="1"/>
          <p:nvPr/>
        </p:nvSpPr>
        <p:spPr>
          <a:xfrm>
            <a:off x="5005974" y="5583916"/>
            <a:ext cx="2893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/>
              <a:t>Decreto N° 1.617 Reglamento Orgánico del MPPPST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28EBC53-8721-E2A9-086C-1DDA028A5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06" y="1819065"/>
            <a:ext cx="2668016" cy="306427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8B5A524-2F3B-C877-17AA-4784DE9A0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912" y="2154808"/>
            <a:ext cx="2598442" cy="178628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36469B2-8F62-9464-7619-E97DDDBED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938" y="2179007"/>
            <a:ext cx="2598442" cy="157216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E40C7132-2BB5-EAD3-C31B-62CD1C195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3507" y="2238641"/>
            <a:ext cx="2598442" cy="179111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A1287E0-967B-B01C-7CE3-51CA34B9D420}"/>
              </a:ext>
            </a:extLst>
          </p:cNvPr>
          <p:cNvSpPr txBox="1"/>
          <p:nvPr/>
        </p:nvSpPr>
        <p:spPr>
          <a:xfrm>
            <a:off x="516835" y="1172734"/>
            <a:ext cx="243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/>
              <a:t>Educación y Trabajo para la Liberación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7B0130E-736F-3D8B-BE22-E34F85BB7FF6}"/>
              </a:ext>
            </a:extLst>
          </p:cNvPr>
          <p:cNvSpPr txBox="1"/>
          <p:nvPr/>
        </p:nvSpPr>
        <p:spPr>
          <a:xfrm>
            <a:off x="283906" y="4882131"/>
            <a:ext cx="2668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dirty="0">
                <a:solidFill>
                  <a:schemeClr val="accent4">
                    <a:lumMod val="75000"/>
                  </a:schemeClr>
                </a:solidFill>
              </a:rPr>
              <a:t>Centros de Encuentro para la Educación y el Trabajo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868EC28-80E0-267C-86B8-882FA839087E}"/>
              </a:ext>
            </a:extLst>
          </p:cNvPr>
          <p:cNvSpPr txBox="1"/>
          <p:nvPr/>
        </p:nvSpPr>
        <p:spPr>
          <a:xfrm>
            <a:off x="2994486" y="4173379"/>
            <a:ext cx="2598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dirty="0">
                <a:solidFill>
                  <a:srgbClr val="00B0F0"/>
                </a:solidFill>
              </a:rPr>
              <a:t>División de Previsión Social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2AE8E6D-BE98-7D3A-6C4A-E252B8934EB1}"/>
              </a:ext>
            </a:extLst>
          </p:cNvPr>
          <p:cNvSpPr txBox="1"/>
          <p:nvPr/>
        </p:nvSpPr>
        <p:spPr>
          <a:xfrm>
            <a:off x="3192627" y="1167666"/>
            <a:ext cx="243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/>
              <a:t>Previsión Social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E6389F8-BB91-F095-7C8D-FB233797CE75}"/>
              </a:ext>
            </a:extLst>
          </p:cNvPr>
          <p:cNvSpPr txBox="1"/>
          <p:nvPr/>
        </p:nvSpPr>
        <p:spPr>
          <a:xfrm>
            <a:off x="5592928" y="1230781"/>
            <a:ext cx="2435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/>
              <a:t>Derechos y Relaciones Laborales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C8249E9-FF63-6638-FC6C-EDB5E14294AE}"/>
              </a:ext>
            </a:extLst>
          </p:cNvPr>
          <p:cNvSpPr txBox="1"/>
          <p:nvPr/>
        </p:nvSpPr>
        <p:spPr>
          <a:xfrm>
            <a:off x="5592928" y="4142819"/>
            <a:ext cx="2598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dirty="0">
                <a:solidFill>
                  <a:srgbClr val="C00000"/>
                </a:solidFill>
              </a:rPr>
              <a:t>Inspectorías del Trabajo</a:t>
            </a:r>
          </a:p>
          <a:p>
            <a:pPr algn="ctr"/>
            <a:r>
              <a:rPr lang="es-419" dirty="0">
                <a:solidFill>
                  <a:srgbClr val="C00000"/>
                </a:solidFill>
              </a:rPr>
              <a:t>Procuraduría del Trabajo</a:t>
            </a:r>
          </a:p>
          <a:p>
            <a:pPr algn="ctr"/>
            <a:r>
              <a:rPr lang="es-419" dirty="0">
                <a:solidFill>
                  <a:srgbClr val="C00000"/>
                </a:solidFill>
              </a:rPr>
              <a:t>Registro Nacional de Organizaciones Sindicales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7322AAD-C175-5B65-0E39-33DBC0FF2E36}"/>
              </a:ext>
            </a:extLst>
          </p:cNvPr>
          <p:cNvSpPr txBox="1"/>
          <p:nvPr/>
        </p:nvSpPr>
        <p:spPr>
          <a:xfrm>
            <a:off x="8407867" y="1194745"/>
            <a:ext cx="2435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/>
              <a:t>Sistema Integrado de Inspección Laboral y de la Seguridad Social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02B95D2-0805-CF44-7BDD-37734CCA21FE}"/>
              </a:ext>
            </a:extLst>
          </p:cNvPr>
          <p:cNvSpPr txBox="1"/>
          <p:nvPr/>
        </p:nvSpPr>
        <p:spPr>
          <a:xfrm>
            <a:off x="8303507" y="4106592"/>
            <a:ext cx="2598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dirty="0">
                <a:solidFill>
                  <a:srgbClr val="002060"/>
                </a:solidFill>
              </a:rPr>
              <a:t>Unidades de Supervisión</a:t>
            </a:r>
          </a:p>
          <a:p>
            <a:pPr algn="ctr"/>
            <a:r>
              <a:rPr lang="es-419" dirty="0">
                <a:solidFill>
                  <a:srgbClr val="002060"/>
                </a:solidFill>
              </a:rPr>
              <a:t>Inspectorías del Trabajo de Sanciones</a:t>
            </a:r>
          </a:p>
        </p:txBody>
      </p:sp>
    </p:spTree>
    <p:extLst>
      <p:ext uri="{BB962C8B-B14F-4D97-AF65-F5344CB8AC3E}">
        <p14:creationId xmlns:p14="http://schemas.microsoft.com/office/powerpoint/2010/main" val="102472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1B8638A-C868-8ADF-B39A-7AB847073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889" y="2563683"/>
            <a:ext cx="3280526" cy="3280526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E7780F59-D2D3-0396-D288-0FF843F32643}"/>
              </a:ext>
            </a:extLst>
          </p:cNvPr>
          <p:cNvSpPr txBox="1">
            <a:spLocks/>
          </p:cNvSpPr>
          <p:nvPr/>
        </p:nvSpPr>
        <p:spPr>
          <a:xfrm>
            <a:off x="626164" y="1481728"/>
            <a:ext cx="10962861" cy="9107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Viceministerio para el Sistema Integrado de Inspección Laboral y de la Seguridad Social</a:t>
            </a:r>
            <a:endParaRPr lang="es-VE" sz="2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E401A6A5-D47A-DF09-D7C5-7C699D97DCFC}"/>
              </a:ext>
            </a:extLst>
          </p:cNvPr>
          <p:cNvSpPr txBox="1">
            <a:spLocks/>
          </p:cNvSpPr>
          <p:nvPr/>
        </p:nvSpPr>
        <p:spPr>
          <a:xfrm>
            <a:off x="186434" y="2099248"/>
            <a:ext cx="7884140" cy="3009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3"/>
              </a:buClr>
              <a:defRPr/>
            </a:pPr>
            <a:endParaRPr lang="es-ES" sz="2800" dirty="0">
              <a:latin typeface="Arial" pitchFamily="34" charset="0"/>
              <a:cs typeface="Arial" pitchFamily="34" charset="0"/>
            </a:endParaRPr>
          </a:p>
          <a:p>
            <a:pPr lvl="1" algn="just">
              <a:buClr>
                <a:schemeClr val="accent3"/>
              </a:buClr>
              <a:defRPr/>
            </a:pPr>
            <a:r>
              <a:rPr lang="es-ES" sz="2800" dirty="0">
                <a:latin typeface="Arial" pitchFamily="34" charset="0"/>
                <a:cs typeface="Arial" pitchFamily="34" charset="0"/>
              </a:rPr>
              <a:t>Protección de los derechos sociolaborales de los trabajadores y las trabajadoras, y garantizar el cumplimiento de las obligaciones laborales y de seguridad social establecidos en las normas jurídicas que rigen la materia.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5DECA6-011B-A1A7-422B-7F72488856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142"/>
          <a:stretch/>
        </p:blipFill>
        <p:spPr>
          <a:xfrm>
            <a:off x="851345" y="89953"/>
            <a:ext cx="10489310" cy="108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6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0B700-1EB7-4977-0136-3E7A578F5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07E25B5-8ED1-F0F2-46AA-054FD16AD2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42"/>
          <a:stretch/>
        </p:blipFill>
        <p:spPr>
          <a:xfrm>
            <a:off x="930911" y="0"/>
            <a:ext cx="10330177" cy="106658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E83141E-439D-2265-C38D-FA01BCDD8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98" y="1444694"/>
            <a:ext cx="4823846" cy="4391629"/>
          </a:xfrm>
          <a:prstGeom prst="rect">
            <a:avLst/>
          </a:prstGeom>
        </p:spPr>
      </p:pic>
      <p:sp>
        <p:nvSpPr>
          <p:cNvPr id="13" name="2 Marcador de contenido">
            <a:extLst>
              <a:ext uri="{FF2B5EF4-FFF2-40B4-BE49-F238E27FC236}">
                <a16:creationId xmlns:a16="http://schemas.microsoft.com/office/drawing/2014/main" id="{09FDCC54-B5A7-F011-91B0-9D6BC34EEAD8}"/>
              </a:ext>
            </a:extLst>
          </p:cNvPr>
          <p:cNvSpPr txBox="1">
            <a:spLocks/>
          </p:cNvSpPr>
          <p:nvPr/>
        </p:nvSpPr>
        <p:spPr>
          <a:xfrm>
            <a:off x="5658784" y="1444694"/>
            <a:ext cx="5572540" cy="3475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3"/>
              </a:buClr>
              <a:buNone/>
              <a:defRPr/>
            </a:pPr>
            <a:r>
              <a:rPr lang="es-VE" sz="2000" b="1" dirty="0">
                <a:latin typeface="Arial" pitchFamily="34" charset="0"/>
                <a:cs typeface="Arial" pitchFamily="34" charset="0"/>
              </a:rPr>
              <a:t>Artículo 515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Los Supervisores y las Supervisoras de Trabajo deberán poner inmediatamente en conocimiento por escrito al patrono o patrona, a los representantes de los trabajadores y las trabajadoras, de: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Los incumplimientos de la normativa legal que fueren detectados.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Las medidas que deben adoptarse.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Lapso de cumplimiento que fijen.</a:t>
            </a:r>
          </a:p>
        </p:txBody>
      </p:sp>
    </p:spTree>
    <p:extLst>
      <p:ext uri="{BB962C8B-B14F-4D97-AF65-F5344CB8AC3E}">
        <p14:creationId xmlns:p14="http://schemas.microsoft.com/office/powerpoint/2010/main" val="1611281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356FE-7EF6-371E-C696-346A0CF14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3F9FE52-A2C8-7EE3-A895-DE8A011D4A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42"/>
          <a:stretch/>
        </p:blipFill>
        <p:spPr>
          <a:xfrm>
            <a:off x="1050127" y="69725"/>
            <a:ext cx="10489310" cy="10830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E2DDD7-4B93-9F40-B4D9-7B965366E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6" y="2001002"/>
            <a:ext cx="10315033" cy="458963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44D250E-FBD1-2AD4-4B78-D6D9DF9A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03" y="1297349"/>
            <a:ext cx="10479932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15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A1A0CEC4-9A9F-793D-3747-C3D653BF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558" y="1578723"/>
            <a:ext cx="8192529" cy="49372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1B8638A-C868-8ADF-B39A-7AB847073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669" y="5797826"/>
            <a:ext cx="930965" cy="930965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06818B12-6DD4-2919-48FC-9388BC979D08}"/>
              </a:ext>
            </a:extLst>
          </p:cNvPr>
          <p:cNvSpPr txBox="1">
            <a:spLocks/>
          </p:cNvSpPr>
          <p:nvPr/>
        </p:nvSpPr>
        <p:spPr>
          <a:xfrm>
            <a:off x="497404" y="1811070"/>
            <a:ext cx="3776868" cy="25755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s-E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Estructura del Sistema Integrado de Inspección Laboral y de la Seguridad Social</a:t>
            </a:r>
            <a:endParaRPr lang="es-VE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0EF90A4-4FBE-FE53-659E-6FC6BCBF95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142"/>
          <a:stretch/>
        </p:blipFill>
        <p:spPr>
          <a:xfrm>
            <a:off x="1050127" y="69725"/>
            <a:ext cx="10489310" cy="108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20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70D4-FB1C-EC38-776F-3B2787224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54EE4E8-BB78-9D4F-ED1A-15B55AA2FF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42"/>
          <a:stretch/>
        </p:blipFill>
        <p:spPr>
          <a:xfrm>
            <a:off x="851345" y="129209"/>
            <a:ext cx="10489310" cy="10830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B1C36D9-8813-E279-9CED-F0EB2B4EE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26" r="1993" b="59421"/>
          <a:stretch/>
        </p:blipFill>
        <p:spPr>
          <a:xfrm>
            <a:off x="405667" y="1798984"/>
            <a:ext cx="11380666" cy="398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49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229</Words>
  <Application>Microsoft Office PowerPoint</Application>
  <PresentationFormat>Panorámica</PresentationFormat>
  <Paragraphs>22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Rosalia Zingales</dc:creator>
  <cp:lastModifiedBy>Rosalia Zingales</cp:lastModifiedBy>
  <cp:revision>45</cp:revision>
  <dcterms:created xsi:type="dcterms:W3CDTF">2023-10-09T13:29:48Z</dcterms:created>
  <dcterms:modified xsi:type="dcterms:W3CDTF">2025-05-20T23:00:02Z</dcterms:modified>
</cp:coreProperties>
</file>