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65" r:id="rId4"/>
    <p:sldId id="263" r:id="rId5"/>
    <p:sldId id="264" r:id="rId6"/>
    <p:sldId id="262" r:id="rId7"/>
    <p:sldId id="260" r:id="rId8"/>
    <p:sldId id="261" r:id="rId9"/>
    <p:sldId id="258"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9" autoAdjust="0"/>
    <p:restoredTop sz="94660"/>
  </p:normalViewPr>
  <p:slideViewPr>
    <p:cSldViewPr snapToGrid="0">
      <p:cViewPr varScale="1">
        <p:scale>
          <a:sx n="115" d="100"/>
          <a:sy n="115" d="100"/>
        </p:scale>
        <p:origin x="14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5/13/2025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5/13/2025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5/13/2025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5/13/2025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5/13/2025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5/13/2025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5/13/2025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smtClean="0"/>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5/13/2025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5/13/2025</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783177" y="640079"/>
            <a:ext cx="8915399" cy="1579752"/>
          </a:xfrm>
        </p:spPr>
        <p:txBody>
          <a:bodyPr>
            <a:normAutofit/>
          </a:bodyPr>
          <a:lstStyle/>
          <a:p>
            <a:r>
              <a:rPr lang="es-VE" sz="4800" dirty="0" smtClean="0"/>
              <a:t>Derecho Procesal Administrativo del Trabajo</a:t>
            </a:r>
            <a:endParaRPr lang="es-VE" sz="4800" dirty="0"/>
          </a:p>
        </p:txBody>
      </p:sp>
      <p:sp>
        <p:nvSpPr>
          <p:cNvPr id="3" name="Subtítulo 2"/>
          <p:cNvSpPr>
            <a:spLocks noGrp="1"/>
          </p:cNvSpPr>
          <p:nvPr>
            <p:ph type="subTitle" idx="1"/>
          </p:nvPr>
        </p:nvSpPr>
        <p:spPr>
          <a:xfrm>
            <a:off x="2783177" y="2707509"/>
            <a:ext cx="8915399" cy="1126283"/>
          </a:xfrm>
        </p:spPr>
        <p:txBody>
          <a:bodyPr>
            <a:noAutofit/>
          </a:bodyPr>
          <a:lstStyle/>
          <a:p>
            <a:pPr marL="285750" indent="-285750">
              <a:buFont typeface="Wingdings" panose="05000000000000000000" pitchFamily="2" charset="2"/>
              <a:buChar char="Ø"/>
            </a:pPr>
            <a:r>
              <a:rPr lang="es-MX" sz="2000" b="1" dirty="0" smtClean="0"/>
              <a:t>Concepto, elementos e importancia</a:t>
            </a:r>
            <a:endParaRPr lang="es-ES" sz="2000" b="1" dirty="0" smtClean="0"/>
          </a:p>
          <a:p>
            <a:pPr marL="285750" indent="-285750">
              <a:buFont typeface="Wingdings" panose="05000000000000000000" pitchFamily="2" charset="2"/>
              <a:buChar char="Ø"/>
            </a:pPr>
            <a:r>
              <a:rPr lang="es-ES" sz="2000" b="1" dirty="0" smtClean="0"/>
              <a:t>La actividad administrativa (actos administrativos)</a:t>
            </a:r>
          </a:p>
          <a:p>
            <a:pPr marL="285750" indent="-285750">
              <a:buFont typeface="Wingdings" panose="05000000000000000000" pitchFamily="2" charset="2"/>
              <a:buChar char="Ø"/>
            </a:pPr>
            <a:r>
              <a:rPr lang="es-ES" sz="2000" b="1" dirty="0" smtClean="0"/>
              <a:t>Procedimientos en sede administrativa y judicial </a:t>
            </a:r>
          </a:p>
          <a:p>
            <a:pPr marL="285750" indent="-285750">
              <a:buFont typeface="Wingdings" panose="05000000000000000000" pitchFamily="2" charset="2"/>
              <a:buChar char="Ø"/>
            </a:pPr>
            <a:r>
              <a:rPr lang="es-ES" sz="2000" b="1" dirty="0" smtClean="0"/>
              <a:t>Los Recursos Administrativos </a:t>
            </a:r>
          </a:p>
          <a:p>
            <a:pPr marL="285750" indent="-285750">
              <a:buFont typeface="Wingdings" panose="05000000000000000000" pitchFamily="2" charset="2"/>
              <a:buChar char="Ø"/>
            </a:pPr>
            <a:r>
              <a:rPr lang="es-ES" sz="2000" b="1" dirty="0" smtClean="0"/>
              <a:t>La nulidad de los actos administrativos </a:t>
            </a:r>
            <a:endParaRPr lang="es-VE" sz="2000" b="1" dirty="0"/>
          </a:p>
        </p:txBody>
      </p:sp>
      <p:sp>
        <p:nvSpPr>
          <p:cNvPr id="4" name="CuadroTexto 3"/>
          <p:cNvSpPr txBox="1"/>
          <p:nvPr/>
        </p:nvSpPr>
        <p:spPr>
          <a:xfrm>
            <a:off x="6785957" y="5394961"/>
            <a:ext cx="4815742" cy="1200329"/>
          </a:xfrm>
          <a:prstGeom prst="rect">
            <a:avLst/>
          </a:prstGeom>
          <a:noFill/>
        </p:spPr>
        <p:txBody>
          <a:bodyPr wrap="none" rtlCol="0">
            <a:spAutoFit/>
          </a:bodyPr>
          <a:lstStyle/>
          <a:p>
            <a:r>
              <a:rPr lang="es-ES" b="1" dirty="0" smtClean="0"/>
              <a:t>Facilitadora: Dra. Juana Graciela Moreno</a:t>
            </a:r>
          </a:p>
          <a:p>
            <a:r>
              <a:rPr lang="es-MX" b="1" dirty="0" smtClean="0"/>
              <a:t>Abogada</a:t>
            </a:r>
            <a:endParaRPr lang="es-ES" b="1" dirty="0" smtClean="0"/>
          </a:p>
          <a:p>
            <a:r>
              <a:rPr lang="es-ES" b="1" dirty="0" smtClean="0"/>
              <a:t>Especialista en Derecho Administrativo </a:t>
            </a:r>
          </a:p>
          <a:p>
            <a:r>
              <a:rPr lang="es-MX" b="1" dirty="0" smtClean="0"/>
              <a:t>Doctora en Educación</a:t>
            </a:r>
            <a:endParaRPr lang="es-VE" b="1" dirty="0"/>
          </a:p>
        </p:txBody>
      </p:sp>
    </p:spTree>
    <p:extLst>
      <p:ext uri="{BB962C8B-B14F-4D97-AF65-F5344CB8AC3E}">
        <p14:creationId xmlns:p14="http://schemas.microsoft.com/office/powerpoint/2010/main" val="2697848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1"/>
          <p:cNvSpPr txBox="1">
            <a:spLocks/>
          </p:cNvSpPr>
          <p:nvPr/>
        </p:nvSpPr>
        <p:spPr>
          <a:xfrm>
            <a:off x="1608553" y="294057"/>
            <a:ext cx="10153955" cy="1069607"/>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es-MX" sz="3200" u="sng" dirty="0" smtClean="0"/>
              <a:t>Organización y funcionamiento de la administración del trabajo</a:t>
            </a:r>
            <a:r>
              <a:rPr lang="es-MX" sz="2800" u="sng" dirty="0" smtClean="0"/>
              <a:t>.</a:t>
            </a:r>
          </a:p>
          <a:p>
            <a:pPr algn="just"/>
            <a:endParaRPr lang="es-VE" sz="2800" u="sng" dirty="0"/>
          </a:p>
        </p:txBody>
      </p:sp>
      <p:sp>
        <p:nvSpPr>
          <p:cNvPr id="3" name="CuadroTexto 2"/>
          <p:cNvSpPr txBox="1"/>
          <p:nvPr/>
        </p:nvSpPr>
        <p:spPr>
          <a:xfrm>
            <a:off x="1608553" y="1870740"/>
            <a:ext cx="10237082" cy="3539430"/>
          </a:xfrm>
          <a:prstGeom prst="rect">
            <a:avLst/>
          </a:prstGeom>
          <a:noFill/>
        </p:spPr>
        <p:txBody>
          <a:bodyPr wrap="square" rtlCol="0">
            <a:spAutoFit/>
          </a:bodyPr>
          <a:lstStyle/>
          <a:p>
            <a:pPr algn="just" fontAlgn="ctr">
              <a:spcBef>
                <a:spcPts val="600"/>
              </a:spcBef>
              <a:spcAft>
                <a:spcPts val="600"/>
              </a:spcAft>
            </a:pPr>
            <a:r>
              <a:rPr lang="es-ES" sz="1600" b="1" dirty="0" smtClean="0"/>
              <a:t>Título VIII</a:t>
            </a:r>
          </a:p>
          <a:p>
            <a:pPr algn="just" fontAlgn="ctr">
              <a:spcBef>
                <a:spcPts val="600"/>
              </a:spcBef>
              <a:spcAft>
                <a:spcPts val="600"/>
              </a:spcAft>
            </a:pPr>
            <a:r>
              <a:rPr lang="es-ES" sz="1600" dirty="0" smtClean="0"/>
              <a:t>De las Instituciones para la protección y garantía de derechos.</a:t>
            </a:r>
          </a:p>
          <a:p>
            <a:pPr algn="just" fontAlgn="ctr">
              <a:spcBef>
                <a:spcPts val="600"/>
              </a:spcBef>
              <a:spcAft>
                <a:spcPts val="600"/>
              </a:spcAft>
            </a:pPr>
            <a:endParaRPr lang="es-ES" sz="1600" dirty="0"/>
          </a:p>
          <a:p>
            <a:pPr algn="just" fontAlgn="ctr">
              <a:spcBef>
                <a:spcPts val="600"/>
              </a:spcBef>
              <a:spcAft>
                <a:spcPts val="600"/>
              </a:spcAft>
            </a:pPr>
            <a:r>
              <a:rPr lang="es-ES" sz="1600" b="1" dirty="0" smtClean="0"/>
              <a:t>Capítulo I</a:t>
            </a:r>
          </a:p>
          <a:p>
            <a:pPr algn="just" fontAlgn="ctr">
              <a:spcBef>
                <a:spcPts val="600"/>
              </a:spcBef>
              <a:spcAft>
                <a:spcPts val="600"/>
              </a:spcAft>
            </a:pPr>
            <a:r>
              <a:rPr lang="es-MX" sz="1600" dirty="0" smtClean="0"/>
              <a:t>De los Organismos Administrativos del Trabajo. </a:t>
            </a:r>
            <a:endParaRPr lang="es-MX" sz="1600" dirty="0"/>
          </a:p>
          <a:p>
            <a:pPr marL="285750" indent="-285750" algn="just" fontAlgn="ctr">
              <a:spcBef>
                <a:spcPts val="600"/>
              </a:spcBef>
              <a:spcAft>
                <a:spcPts val="600"/>
              </a:spcAft>
              <a:buFont typeface="Wingdings" panose="05000000000000000000" pitchFamily="2" charset="2"/>
              <a:buChar char="Ø"/>
            </a:pPr>
            <a:r>
              <a:rPr lang="es-MX" sz="1600" dirty="0" smtClean="0"/>
              <a:t>Ministerio del Poder Popular para el Proceso Social de Trabajo (Art. 499, LOTTT)</a:t>
            </a:r>
          </a:p>
          <a:p>
            <a:pPr marL="285750" indent="-285750" algn="just" fontAlgn="ctr">
              <a:spcBef>
                <a:spcPts val="600"/>
              </a:spcBef>
              <a:spcAft>
                <a:spcPts val="600"/>
              </a:spcAft>
              <a:buFont typeface="Wingdings" panose="05000000000000000000" pitchFamily="2" charset="2"/>
              <a:buChar char="Ø"/>
            </a:pPr>
            <a:r>
              <a:rPr lang="es-MX" sz="1600" dirty="0" smtClean="0"/>
              <a:t>Procuradurías del Trabajo (Art. 504, LOTTT)</a:t>
            </a:r>
          </a:p>
          <a:p>
            <a:pPr marL="285750" indent="-285750" algn="just" fontAlgn="ctr">
              <a:spcBef>
                <a:spcPts val="600"/>
              </a:spcBef>
              <a:spcAft>
                <a:spcPts val="600"/>
              </a:spcAft>
              <a:buFont typeface="Wingdings" panose="05000000000000000000" pitchFamily="2" charset="2"/>
              <a:buChar char="Ø"/>
            </a:pPr>
            <a:r>
              <a:rPr lang="es-MX" sz="1600" dirty="0" smtClean="0"/>
              <a:t>Centros de Encuentro para la Educación y el Trabajo (Art. 505, LOTTT)</a:t>
            </a:r>
          </a:p>
          <a:p>
            <a:pPr marL="285750" indent="-285750" algn="just" fontAlgn="ctr">
              <a:spcBef>
                <a:spcPts val="600"/>
              </a:spcBef>
              <a:spcAft>
                <a:spcPts val="600"/>
              </a:spcAft>
              <a:buFont typeface="Wingdings" panose="05000000000000000000" pitchFamily="2" charset="2"/>
              <a:buChar char="Ø"/>
            </a:pPr>
            <a:r>
              <a:rPr lang="es-MX" sz="1600" dirty="0" smtClean="0"/>
              <a:t>Inspectorías del Trabajo (Art. 506, LOTTT)</a:t>
            </a:r>
            <a:endParaRPr lang="es-ES" sz="1600" dirty="0" smtClean="0"/>
          </a:p>
        </p:txBody>
      </p:sp>
    </p:spTree>
    <p:extLst>
      <p:ext uri="{BB962C8B-B14F-4D97-AF65-F5344CB8AC3E}">
        <p14:creationId xmlns:p14="http://schemas.microsoft.com/office/powerpoint/2010/main" val="3701697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1"/>
          <p:cNvSpPr txBox="1">
            <a:spLocks/>
          </p:cNvSpPr>
          <p:nvPr/>
        </p:nvSpPr>
        <p:spPr>
          <a:xfrm>
            <a:off x="1608554" y="294057"/>
            <a:ext cx="9733722" cy="1069607"/>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es-MX" sz="3200" u="sng" dirty="0" smtClean="0"/>
              <a:t>Derecho Procesal Administrativo del Trabajo</a:t>
            </a:r>
          </a:p>
          <a:p>
            <a:pPr algn="just"/>
            <a:r>
              <a:rPr lang="es-MX" sz="2800" u="sng" dirty="0" smtClean="0"/>
              <a:t>Concepto </a:t>
            </a:r>
            <a:endParaRPr lang="es-VE" sz="2800" u="sng" dirty="0"/>
          </a:p>
        </p:txBody>
      </p:sp>
      <p:sp>
        <p:nvSpPr>
          <p:cNvPr id="3" name="CuadroTexto 2"/>
          <p:cNvSpPr txBox="1"/>
          <p:nvPr/>
        </p:nvSpPr>
        <p:spPr>
          <a:xfrm>
            <a:off x="1608554" y="1496667"/>
            <a:ext cx="10237082" cy="4770537"/>
          </a:xfrm>
          <a:prstGeom prst="rect">
            <a:avLst/>
          </a:prstGeom>
          <a:noFill/>
        </p:spPr>
        <p:txBody>
          <a:bodyPr wrap="square" rtlCol="0">
            <a:spAutoFit/>
          </a:bodyPr>
          <a:lstStyle/>
          <a:p>
            <a:pPr algn="just" fontAlgn="ctr"/>
            <a:r>
              <a:rPr lang="es-ES" sz="1600" dirty="0"/>
              <a:t>El derecho procesal administrativo del trabajo (también conocido como derecho procesal laboral administrativo) es un área del derecho que regula los procedimientos que siguen los órganos administrativos para resolver conflictos y controversias laborales. </a:t>
            </a:r>
            <a:endParaRPr lang="es-ES" sz="1600" dirty="0" smtClean="0"/>
          </a:p>
          <a:p>
            <a:pPr algn="just" fontAlgn="ctr"/>
            <a:endParaRPr lang="es-ES" sz="1600" dirty="0"/>
          </a:p>
          <a:p>
            <a:pPr algn="just" fontAlgn="ctr"/>
            <a:r>
              <a:rPr lang="es-ES" sz="1600" dirty="0" smtClean="0"/>
              <a:t>Este se centra </a:t>
            </a:r>
            <a:r>
              <a:rPr lang="es-ES" sz="1600" dirty="0"/>
              <a:t>en cómo la administración pública interviene en las relaciones laborales, incluyendo la aplicación de </a:t>
            </a:r>
            <a:r>
              <a:rPr lang="es-ES" sz="1600" dirty="0" smtClean="0"/>
              <a:t>normas, </a:t>
            </a:r>
            <a:r>
              <a:rPr lang="es-ES" sz="1600" dirty="0"/>
              <a:t>la inspección del trabajo y los procedimientos sancionadores. </a:t>
            </a:r>
            <a:endParaRPr lang="es-ES" sz="1600" dirty="0" smtClean="0"/>
          </a:p>
          <a:p>
            <a:pPr algn="just" fontAlgn="ctr"/>
            <a:endParaRPr lang="es-ES" sz="1600" dirty="0"/>
          </a:p>
          <a:p>
            <a:pPr algn="just"/>
            <a:r>
              <a:rPr lang="es-ES" sz="1600" dirty="0"/>
              <a:t>Conceptos clave:</a:t>
            </a:r>
          </a:p>
          <a:p>
            <a:pPr algn="just"/>
            <a:r>
              <a:rPr lang="es-ES" sz="1600" b="1" dirty="0"/>
              <a:t>Derecho Procesal Administrativo del Trabajo:</a:t>
            </a:r>
            <a:endParaRPr lang="es-ES" sz="1600" dirty="0"/>
          </a:p>
          <a:p>
            <a:pPr algn="just" fontAlgn="ctr"/>
            <a:r>
              <a:rPr lang="es-ES" sz="1600" dirty="0"/>
              <a:t>Conjunto de normas que regulan los procedimientos administrativos relacionados con la resolución de conflictos laborales. </a:t>
            </a:r>
          </a:p>
          <a:p>
            <a:pPr algn="just"/>
            <a:r>
              <a:rPr lang="es-ES" sz="1600" b="1" dirty="0"/>
              <a:t>Derecho Administrativo del Trabajo:</a:t>
            </a:r>
            <a:endParaRPr lang="es-ES" sz="1600" dirty="0"/>
          </a:p>
          <a:p>
            <a:pPr algn="just" fontAlgn="ctr"/>
            <a:r>
              <a:rPr lang="es-ES" sz="1600" dirty="0"/>
              <a:t>Parte del derecho que regula la intervención de la administración pública en las relaciones laborales. </a:t>
            </a:r>
          </a:p>
          <a:p>
            <a:pPr algn="just"/>
            <a:r>
              <a:rPr lang="es-ES" sz="1600" b="1" dirty="0"/>
              <a:t>Procedimientos Administrativos Laborales:</a:t>
            </a:r>
            <a:endParaRPr lang="es-ES" sz="1600" dirty="0"/>
          </a:p>
          <a:p>
            <a:pPr algn="just" fontAlgn="ctr"/>
            <a:r>
              <a:rPr lang="es-ES" sz="1600" dirty="0"/>
              <a:t>Pasos que siguen los órganos administrativos para investigar, resolver y sancionar infracciones laborales. </a:t>
            </a:r>
          </a:p>
          <a:p>
            <a:pPr algn="just"/>
            <a:r>
              <a:rPr lang="es-ES" sz="1600" b="1" dirty="0"/>
              <a:t>Inspección de Trabajo:</a:t>
            </a:r>
            <a:endParaRPr lang="es-ES" sz="1600" dirty="0"/>
          </a:p>
          <a:p>
            <a:pPr algn="just"/>
            <a:r>
              <a:rPr lang="es-ES" sz="1600" dirty="0"/>
              <a:t>Funciones de la administración pública para verificar el cumplimiento de las normas laborales. </a:t>
            </a:r>
          </a:p>
        </p:txBody>
      </p:sp>
    </p:spTree>
    <p:extLst>
      <p:ext uri="{BB962C8B-B14F-4D97-AF65-F5344CB8AC3E}">
        <p14:creationId xmlns:p14="http://schemas.microsoft.com/office/powerpoint/2010/main" val="3612574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1"/>
          <p:cNvSpPr txBox="1">
            <a:spLocks/>
          </p:cNvSpPr>
          <p:nvPr/>
        </p:nvSpPr>
        <p:spPr>
          <a:xfrm>
            <a:off x="1608554" y="294057"/>
            <a:ext cx="9733722" cy="1069607"/>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es-MX" sz="3200" u="sng" dirty="0" smtClean="0"/>
              <a:t>Derecho Procesal Administrativo del Trabajo</a:t>
            </a:r>
          </a:p>
          <a:p>
            <a:pPr algn="just"/>
            <a:r>
              <a:rPr lang="es-MX" sz="2800" u="sng" dirty="0" smtClean="0"/>
              <a:t>Elementos: </a:t>
            </a:r>
            <a:endParaRPr lang="es-VE" sz="2800" u="sng" dirty="0"/>
          </a:p>
        </p:txBody>
      </p:sp>
      <p:sp>
        <p:nvSpPr>
          <p:cNvPr id="3" name="CuadroTexto 2"/>
          <p:cNvSpPr txBox="1"/>
          <p:nvPr/>
        </p:nvSpPr>
        <p:spPr>
          <a:xfrm>
            <a:off x="1687484" y="1363664"/>
            <a:ext cx="10158152" cy="4693593"/>
          </a:xfrm>
          <a:prstGeom prst="rect">
            <a:avLst/>
          </a:prstGeom>
          <a:noFill/>
        </p:spPr>
        <p:txBody>
          <a:bodyPr wrap="square" rtlCol="0">
            <a:spAutoFit/>
          </a:bodyPr>
          <a:lstStyle/>
          <a:p>
            <a:r>
              <a:rPr lang="es-ES" sz="1600" dirty="0"/>
              <a:t>Elementos del Derecho Procesal Administrativo del Trabajo</a:t>
            </a:r>
            <a:r>
              <a:rPr lang="es-ES" sz="1600" dirty="0" smtClean="0"/>
              <a:t>:</a:t>
            </a:r>
          </a:p>
          <a:p>
            <a:endParaRPr lang="es-ES" sz="1600" dirty="0"/>
          </a:p>
          <a:p>
            <a:pPr>
              <a:spcBef>
                <a:spcPts val="600"/>
              </a:spcBef>
              <a:spcAft>
                <a:spcPts val="600"/>
              </a:spcAft>
            </a:pPr>
            <a:r>
              <a:rPr lang="es-ES" sz="1600" b="1" dirty="0"/>
              <a:t>Procedimientos para la resolución de conflictos:</a:t>
            </a:r>
            <a:endParaRPr lang="es-ES" sz="1600" dirty="0"/>
          </a:p>
          <a:p>
            <a:pPr fontAlgn="ctr">
              <a:spcBef>
                <a:spcPts val="600"/>
              </a:spcBef>
              <a:spcAft>
                <a:spcPts val="600"/>
              </a:spcAft>
            </a:pPr>
            <a:r>
              <a:rPr lang="es-ES" sz="1600" dirty="0"/>
              <a:t>Los órganos administrativos pueden investigar, mediar o resolver disputas laborales a través de procedimientos administrativos. </a:t>
            </a:r>
          </a:p>
          <a:p>
            <a:pPr>
              <a:spcBef>
                <a:spcPts val="600"/>
              </a:spcBef>
              <a:spcAft>
                <a:spcPts val="600"/>
              </a:spcAft>
            </a:pPr>
            <a:r>
              <a:rPr lang="es-ES" sz="1600" b="1" dirty="0"/>
              <a:t>Procedimientos para la imposición de sanciones:</a:t>
            </a:r>
            <a:endParaRPr lang="es-ES" sz="1600" dirty="0"/>
          </a:p>
          <a:p>
            <a:pPr fontAlgn="ctr">
              <a:spcBef>
                <a:spcPts val="600"/>
              </a:spcBef>
              <a:spcAft>
                <a:spcPts val="600"/>
              </a:spcAft>
            </a:pPr>
            <a:r>
              <a:rPr lang="es-ES" sz="1600" dirty="0"/>
              <a:t>Cuando se detecta una infracción laboral, los órganos administrativos pueden imponer sanciones, como multas o clausura de establecimientos, siguiendo un procedimiento administrativo. </a:t>
            </a:r>
          </a:p>
          <a:p>
            <a:pPr>
              <a:spcBef>
                <a:spcPts val="600"/>
              </a:spcBef>
              <a:spcAft>
                <a:spcPts val="600"/>
              </a:spcAft>
            </a:pPr>
            <a:r>
              <a:rPr lang="es-ES" sz="1600" b="1" dirty="0"/>
              <a:t>Principios que rigen el procedimiento administrativo:</a:t>
            </a:r>
            <a:endParaRPr lang="es-ES" sz="1600" dirty="0"/>
          </a:p>
          <a:p>
            <a:pPr fontAlgn="ctr">
              <a:spcBef>
                <a:spcPts val="600"/>
              </a:spcBef>
              <a:spcAft>
                <a:spcPts val="600"/>
              </a:spcAft>
            </a:pPr>
            <a:r>
              <a:rPr lang="es-ES" sz="1600" dirty="0"/>
              <a:t>Estos principios, como la legalidad, el debido proceso y la buena fe, aseguran que los procedimientos administrativos sean justos y transparentes. </a:t>
            </a:r>
          </a:p>
          <a:p>
            <a:pPr>
              <a:spcBef>
                <a:spcPts val="600"/>
              </a:spcBef>
              <a:spcAft>
                <a:spcPts val="600"/>
              </a:spcAft>
            </a:pPr>
            <a:r>
              <a:rPr lang="es-ES" sz="1600" b="1" dirty="0"/>
              <a:t>Medios de impugnación:</a:t>
            </a:r>
            <a:endParaRPr lang="es-ES" sz="1600" dirty="0"/>
          </a:p>
          <a:p>
            <a:pPr fontAlgn="ctr">
              <a:spcBef>
                <a:spcPts val="600"/>
              </a:spcBef>
              <a:spcAft>
                <a:spcPts val="600"/>
              </a:spcAft>
            </a:pPr>
            <a:r>
              <a:rPr lang="es-ES" sz="1600" dirty="0"/>
              <a:t>Las partes afectadas por una decisión administrativa pueden presentar recursos administrativos o judiciales para impugnar la decisión. </a:t>
            </a:r>
          </a:p>
        </p:txBody>
      </p:sp>
    </p:spTree>
    <p:extLst>
      <p:ext uri="{BB962C8B-B14F-4D97-AF65-F5344CB8AC3E}">
        <p14:creationId xmlns:p14="http://schemas.microsoft.com/office/powerpoint/2010/main" val="3401928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1"/>
          <p:cNvSpPr txBox="1">
            <a:spLocks/>
          </p:cNvSpPr>
          <p:nvPr/>
        </p:nvSpPr>
        <p:spPr>
          <a:xfrm>
            <a:off x="1608554" y="294057"/>
            <a:ext cx="9733722" cy="1069607"/>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es-MX" sz="3200" u="sng" dirty="0" smtClean="0"/>
              <a:t>Derecho Procesal Administrativo del Trabajo</a:t>
            </a:r>
          </a:p>
          <a:p>
            <a:pPr algn="just"/>
            <a:r>
              <a:rPr lang="es-MX" sz="2800" u="sng" dirty="0" smtClean="0"/>
              <a:t>Importancia: </a:t>
            </a:r>
            <a:endParaRPr lang="es-VE" sz="2800" u="sng" dirty="0"/>
          </a:p>
        </p:txBody>
      </p:sp>
      <p:sp>
        <p:nvSpPr>
          <p:cNvPr id="3" name="CuadroTexto 2"/>
          <p:cNvSpPr txBox="1"/>
          <p:nvPr/>
        </p:nvSpPr>
        <p:spPr>
          <a:xfrm>
            <a:off x="1608554" y="1588107"/>
            <a:ext cx="10158152" cy="4739759"/>
          </a:xfrm>
          <a:prstGeom prst="rect">
            <a:avLst/>
          </a:prstGeom>
          <a:noFill/>
        </p:spPr>
        <p:txBody>
          <a:bodyPr wrap="square" rtlCol="0">
            <a:spAutoFit/>
          </a:bodyPr>
          <a:lstStyle/>
          <a:p>
            <a:pPr>
              <a:spcBef>
                <a:spcPts val="600"/>
              </a:spcBef>
              <a:spcAft>
                <a:spcPts val="600"/>
              </a:spcAft>
            </a:pPr>
            <a:r>
              <a:rPr lang="es-ES" sz="1600" dirty="0"/>
              <a:t>Importancia del Derecho Procesal Administrativo del Trabajo:</a:t>
            </a:r>
          </a:p>
          <a:p>
            <a:pPr>
              <a:spcBef>
                <a:spcPts val="600"/>
              </a:spcBef>
              <a:spcAft>
                <a:spcPts val="600"/>
              </a:spcAft>
            </a:pPr>
            <a:r>
              <a:rPr lang="es-ES" sz="1600" b="1" dirty="0"/>
              <a:t>Garantiza el cumplimiento de las normas laborales:</a:t>
            </a:r>
            <a:endParaRPr lang="es-ES" sz="1600" dirty="0"/>
          </a:p>
          <a:p>
            <a:pPr>
              <a:spcBef>
                <a:spcPts val="600"/>
              </a:spcBef>
              <a:spcAft>
                <a:spcPts val="600"/>
              </a:spcAft>
            </a:pPr>
            <a:r>
              <a:rPr lang="es-ES" sz="1600" dirty="0"/>
              <a:t>La administración pública juega un papel fundamental en la aplicación de las normas laborales y la protección de los derechos de los trabajadores.</a:t>
            </a:r>
          </a:p>
          <a:p>
            <a:pPr>
              <a:spcBef>
                <a:spcPts val="600"/>
              </a:spcBef>
              <a:spcAft>
                <a:spcPts val="600"/>
              </a:spcAft>
            </a:pPr>
            <a:r>
              <a:rPr lang="es-ES" sz="1600" b="1" dirty="0"/>
              <a:t>Facilita la resolución de conflictos laborales:</a:t>
            </a:r>
            <a:endParaRPr lang="es-ES" sz="1600" dirty="0"/>
          </a:p>
          <a:p>
            <a:pPr>
              <a:spcBef>
                <a:spcPts val="600"/>
              </a:spcBef>
              <a:spcAft>
                <a:spcPts val="600"/>
              </a:spcAft>
            </a:pPr>
            <a:r>
              <a:rPr lang="es-ES" sz="1600" dirty="0"/>
              <a:t>Los procedimientos administrativos pueden proporcionar una vía rápida y eficiente para resolver disputas laborales.</a:t>
            </a:r>
          </a:p>
          <a:p>
            <a:pPr>
              <a:spcBef>
                <a:spcPts val="600"/>
              </a:spcBef>
              <a:spcAft>
                <a:spcPts val="600"/>
              </a:spcAft>
            </a:pPr>
            <a:r>
              <a:rPr lang="es-ES" sz="1600" b="1" dirty="0"/>
              <a:t>Protege los derechos de los trabajadores:</a:t>
            </a:r>
            <a:endParaRPr lang="es-ES" sz="1600" dirty="0"/>
          </a:p>
          <a:p>
            <a:pPr>
              <a:spcBef>
                <a:spcPts val="600"/>
              </a:spcBef>
              <a:spcAft>
                <a:spcPts val="600"/>
              </a:spcAft>
            </a:pPr>
            <a:r>
              <a:rPr lang="es-ES" sz="1600" dirty="0"/>
              <a:t>El derecho procesal administrativo asegura que los trabajadores tengan un proceso justo para defender sus derechos en caso de conflicto laboral. </a:t>
            </a:r>
            <a:endParaRPr lang="es-ES" sz="1600" dirty="0" smtClean="0"/>
          </a:p>
          <a:p>
            <a:pPr>
              <a:spcBef>
                <a:spcPts val="600"/>
              </a:spcBef>
              <a:spcAft>
                <a:spcPts val="600"/>
              </a:spcAft>
            </a:pPr>
            <a:r>
              <a:rPr lang="es-ES" sz="1600" dirty="0"/>
              <a:t>En resumen, el derecho procesal administrativo del trabajo es un área del derecho que regula la actuación de la administración pública en las relaciones laborales, con el objetivo de garantizar el cumplimiento de las normas laborales, resolver conflictos y proteger los derechos de los trabajadores. </a:t>
            </a:r>
          </a:p>
        </p:txBody>
      </p:sp>
    </p:spTree>
    <p:extLst>
      <p:ext uri="{BB962C8B-B14F-4D97-AF65-F5344CB8AC3E}">
        <p14:creationId xmlns:p14="http://schemas.microsoft.com/office/powerpoint/2010/main" val="2824846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p:cNvSpPr txBox="1"/>
          <p:nvPr/>
        </p:nvSpPr>
        <p:spPr>
          <a:xfrm>
            <a:off x="1655385" y="3065783"/>
            <a:ext cx="10162444" cy="1200329"/>
          </a:xfrm>
          <a:prstGeom prst="rect">
            <a:avLst/>
          </a:prstGeom>
          <a:noFill/>
        </p:spPr>
        <p:txBody>
          <a:bodyPr wrap="square" rtlCol="0">
            <a:spAutoFit/>
          </a:bodyPr>
          <a:lstStyle/>
          <a:p>
            <a:pPr marL="342900" indent="-342900" algn="just">
              <a:buAutoNum type="alphaLcParenR"/>
            </a:pPr>
            <a:r>
              <a:rPr lang="es-MX" dirty="0" smtClean="0"/>
              <a:t>Efectos Generales y Efectos Particulares</a:t>
            </a:r>
          </a:p>
          <a:p>
            <a:pPr marL="342900" indent="-342900" algn="just">
              <a:buAutoNum type="alphaLcParenR"/>
            </a:pPr>
            <a:r>
              <a:rPr lang="es-MX" dirty="0" smtClean="0"/>
              <a:t>Definitivos y de Mero Trámite </a:t>
            </a:r>
          </a:p>
          <a:p>
            <a:pPr marL="342900" indent="-342900" algn="just">
              <a:buAutoNum type="alphaLcParenR"/>
            </a:pPr>
            <a:r>
              <a:rPr lang="es-MX" dirty="0" smtClean="0"/>
              <a:t>Expresos y Tácitos </a:t>
            </a:r>
          </a:p>
          <a:p>
            <a:pPr marL="342900" indent="-342900" algn="just">
              <a:buAutoNum type="alphaLcParenR"/>
            </a:pPr>
            <a:r>
              <a:rPr lang="es-MX" dirty="0" smtClean="0"/>
              <a:t>Firmes y No firmes (puede ser impugnado) </a:t>
            </a:r>
          </a:p>
        </p:txBody>
      </p:sp>
      <p:sp>
        <p:nvSpPr>
          <p:cNvPr id="16" name="Título 1"/>
          <p:cNvSpPr txBox="1">
            <a:spLocks/>
          </p:cNvSpPr>
          <p:nvPr/>
        </p:nvSpPr>
        <p:spPr>
          <a:xfrm>
            <a:off x="1608554" y="294057"/>
            <a:ext cx="9733722" cy="1069607"/>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a:r>
              <a:rPr lang="es-MX" sz="3200" u="sng" dirty="0" smtClean="0"/>
              <a:t>La actividad administrativa</a:t>
            </a:r>
          </a:p>
          <a:p>
            <a:pPr algn="just"/>
            <a:r>
              <a:rPr lang="es-MX" sz="2800" u="sng" dirty="0" smtClean="0"/>
              <a:t>Los actos administrativos, concepto y clasificación </a:t>
            </a:r>
            <a:endParaRPr lang="es-VE" sz="2800" u="sng" dirty="0"/>
          </a:p>
        </p:txBody>
      </p:sp>
      <p:sp>
        <p:nvSpPr>
          <p:cNvPr id="3" name="CuadroTexto 2"/>
          <p:cNvSpPr txBox="1"/>
          <p:nvPr/>
        </p:nvSpPr>
        <p:spPr>
          <a:xfrm>
            <a:off x="1655385" y="1528238"/>
            <a:ext cx="10068782" cy="1431161"/>
          </a:xfrm>
          <a:prstGeom prst="rect">
            <a:avLst/>
          </a:prstGeom>
          <a:noFill/>
        </p:spPr>
        <p:txBody>
          <a:bodyPr wrap="none" rtlCol="0">
            <a:spAutoFit/>
          </a:bodyPr>
          <a:lstStyle/>
          <a:p>
            <a:pPr algn="just">
              <a:spcBef>
                <a:spcPts val="600"/>
              </a:spcBef>
            </a:pPr>
            <a:r>
              <a:rPr lang="es-MX" dirty="0" smtClean="0"/>
              <a:t>El acto administrativo no es más que la manifestación de voluntad de la administración </a:t>
            </a:r>
          </a:p>
          <a:p>
            <a:pPr algn="just">
              <a:spcBef>
                <a:spcPts val="600"/>
              </a:spcBef>
            </a:pPr>
            <a:r>
              <a:rPr lang="es-MX" dirty="0" smtClean="0"/>
              <a:t>y que puede afectar derechos, deberes y/o intereses particulares de los ciudadanos. </a:t>
            </a:r>
          </a:p>
          <a:p>
            <a:pPr algn="just">
              <a:spcBef>
                <a:spcPts val="600"/>
              </a:spcBef>
            </a:pPr>
            <a:r>
              <a:rPr lang="es-MX" dirty="0" smtClean="0"/>
              <a:t>(Art. 7, LOPA). </a:t>
            </a:r>
          </a:p>
          <a:p>
            <a:pPr algn="just">
              <a:spcBef>
                <a:spcPts val="600"/>
              </a:spcBef>
            </a:pPr>
            <a:r>
              <a:rPr lang="es-MX" dirty="0" smtClean="0"/>
              <a:t>Estos actos administrativos se clasifican en: </a:t>
            </a:r>
            <a:endParaRPr lang="es-ES" dirty="0"/>
          </a:p>
        </p:txBody>
      </p:sp>
      <p:sp>
        <p:nvSpPr>
          <p:cNvPr id="4" name="CuadroTexto 3"/>
          <p:cNvSpPr txBox="1"/>
          <p:nvPr/>
        </p:nvSpPr>
        <p:spPr>
          <a:xfrm>
            <a:off x="1608554" y="4488874"/>
            <a:ext cx="10049156" cy="1754326"/>
          </a:xfrm>
          <a:prstGeom prst="rect">
            <a:avLst/>
          </a:prstGeom>
          <a:noFill/>
        </p:spPr>
        <p:txBody>
          <a:bodyPr wrap="square" rtlCol="0">
            <a:spAutoFit/>
          </a:bodyPr>
          <a:lstStyle/>
          <a:p>
            <a:pPr algn="just"/>
            <a:r>
              <a:rPr lang="es-MX" b="1" i="1" dirty="0" smtClean="0"/>
              <a:t>“Todas las entidades públicas sometidas a la presente Ley, prepararán y publicarán en la Gaceta Oficial correspondiente, reglamentos e instrucciones a las estructuras, funciones, comunicaciones y jerarquías de sus dependencias. Asimismo en todas las dependencias al servicio del público, se informará a éste por los medios adecuados, sobre los fines, competencias y funcionamiento de sus distintos órganos y servicios”. </a:t>
            </a:r>
          </a:p>
          <a:p>
            <a:pPr algn="just"/>
            <a:r>
              <a:rPr lang="es-MX" b="1" i="1" dirty="0" smtClean="0"/>
              <a:t>(Art. 33. LOPA)  </a:t>
            </a:r>
            <a:endParaRPr lang="es-ES" b="1" i="1" dirty="0"/>
          </a:p>
        </p:txBody>
      </p:sp>
    </p:spTree>
    <p:extLst>
      <p:ext uri="{BB962C8B-B14F-4D97-AF65-F5344CB8AC3E}">
        <p14:creationId xmlns:p14="http://schemas.microsoft.com/office/powerpoint/2010/main" val="233495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888315" y="570182"/>
            <a:ext cx="6352158" cy="678217"/>
          </a:xfrm>
        </p:spPr>
        <p:txBody>
          <a:bodyPr>
            <a:normAutofit/>
          </a:bodyPr>
          <a:lstStyle/>
          <a:p>
            <a:r>
              <a:rPr lang="es-ES" u="sng" dirty="0" smtClean="0"/>
              <a:t>La actividad administrativa </a:t>
            </a:r>
            <a:endParaRPr lang="es-VE" u="sng" dirty="0"/>
          </a:p>
        </p:txBody>
      </p:sp>
      <p:sp>
        <p:nvSpPr>
          <p:cNvPr id="13" name="CuadroTexto 12"/>
          <p:cNvSpPr txBox="1"/>
          <p:nvPr/>
        </p:nvSpPr>
        <p:spPr>
          <a:xfrm>
            <a:off x="1608553" y="4744832"/>
            <a:ext cx="10162444" cy="923330"/>
          </a:xfrm>
          <a:prstGeom prst="rect">
            <a:avLst/>
          </a:prstGeom>
          <a:noFill/>
        </p:spPr>
        <p:txBody>
          <a:bodyPr wrap="square" rtlCol="0">
            <a:spAutoFit/>
          </a:bodyPr>
          <a:lstStyle/>
          <a:p>
            <a:pPr marL="342900" indent="-342900" algn="just">
              <a:buFont typeface="Wingdings" panose="05000000000000000000" pitchFamily="2" charset="2"/>
              <a:buChar char="Ø"/>
            </a:pPr>
            <a:r>
              <a:rPr lang="es-MX" dirty="0" smtClean="0"/>
              <a:t>  Efectos Generales: se notificarán mediante Gaceta Oficial de acuerdo al organismo </a:t>
            </a:r>
          </a:p>
          <a:p>
            <a:pPr algn="just"/>
            <a:r>
              <a:rPr lang="es-MX" dirty="0"/>
              <a:t>	</a:t>
            </a:r>
            <a:r>
              <a:rPr lang="es-MX" dirty="0" smtClean="0"/>
              <a:t>rector.</a:t>
            </a:r>
          </a:p>
          <a:p>
            <a:pPr marL="285750" indent="-285750" algn="just">
              <a:buFont typeface="Wingdings" panose="05000000000000000000" pitchFamily="2" charset="2"/>
              <a:buChar char="Ø"/>
            </a:pPr>
            <a:r>
              <a:rPr lang="es-MX" dirty="0"/>
              <a:t> </a:t>
            </a:r>
            <a:r>
              <a:rPr lang="es-MX" dirty="0" smtClean="0"/>
              <a:t>  Efectos particulares: personalmente o por oficio   </a:t>
            </a:r>
          </a:p>
        </p:txBody>
      </p:sp>
      <p:sp>
        <p:nvSpPr>
          <p:cNvPr id="16" name="Título 1"/>
          <p:cNvSpPr txBox="1">
            <a:spLocks/>
          </p:cNvSpPr>
          <p:nvPr/>
        </p:nvSpPr>
        <p:spPr>
          <a:xfrm>
            <a:off x="1608551" y="1475463"/>
            <a:ext cx="8911687" cy="678217"/>
          </a:xfrm>
          <a:prstGeom prst="rect">
            <a:avLst/>
          </a:prstGeom>
        </p:spPr>
        <p:txBody>
          <a:bodyPr vert="horz" lIns="91440" tIns="45720" rIns="91440" bIns="45720" rtlCol="0" anchor="t">
            <a:normAutofit fontScale="900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MX" sz="3200" u="sng" dirty="0" smtClean="0"/>
              <a:t>Procedimientos en sede administrativa y judicial  </a:t>
            </a:r>
            <a:endParaRPr lang="es-VE" sz="3200" u="sng" dirty="0"/>
          </a:p>
        </p:txBody>
      </p:sp>
      <p:sp>
        <p:nvSpPr>
          <p:cNvPr id="3" name="CuadroTexto 2"/>
          <p:cNvSpPr txBox="1"/>
          <p:nvPr/>
        </p:nvSpPr>
        <p:spPr>
          <a:xfrm>
            <a:off x="1608553" y="2436687"/>
            <a:ext cx="5942652" cy="1077218"/>
          </a:xfrm>
          <a:prstGeom prst="rect">
            <a:avLst/>
          </a:prstGeom>
          <a:noFill/>
        </p:spPr>
        <p:txBody>
          <a:bodyPr wrap="none" rtlCol="0">
            <a:spAutoFit/>
          </a:bodyPr>
          <a:lstStyle/>
          <a:p>
            <a:pPr marL="285750" indent="-285750" algn="just">
              <a:spcBef>
                <a:spcPts val="600"/>
              </a:spcBef>
              <a:buFont typeface="Wingdings" panose="05000000000000000000" pitchFamily="2" charset="2"/>
              <a:buChar char="Ø"/>
            </a:pPr>
            <a:r>
              <a:rPr lang="es-MX" dirty="0" smtClean="0"/>
              <a:t>Procedimiento Ordinario (Art. 47 LOPA) </a:t>
            </a:r>
          </a:p>
          <a:p>
            <a:pPr marL="285750" indent="-285750" algn="just">
              <a:spcBef>
                <a:spcPts val="600"/>
              </a:spcBef>
              <a:buFont typeface="Wingdings" panose="05000000000000000000" pitchFamily="2" charset="2"/>
              <a:buChar char="Ø"/>
            </a:pPr>
            <a:r>
              <a:rPr lang="es-MX" dirty="0" smtClean="0"/>
              <a:t>Procedimiento Sumario (Art. 67 LOPA) </a:t>
            </a:r>
          </a:p>
          <a:p>
            <a:pPr marL="285750" indent="-285750" algn="just">
              <a:spcBef>
                <a:spcPts val="600"/>
              </a:spcBef>
              <a:buFont typeface="Wingdings" panose="05000000000000000000" pitchFamily="2" charset="2"/>
              <a:buChar char="Ø"/>
            </a:pPr>
            <a:r>
              <a:rPr lang="es-MX" dirty="0" smtClean="0"/>
              <a:t>Procedimiento en Casos de Prescripción (Art. 70)</a:t>
            </a:r>
          </a:p>
        </p:txBody>
      </p:sp>
      <p:sp>
        <p:nvSpPr>
          <p:cNvPr id="7" name="Título 1"/>
          <p:cNvSpPr txBox="1">
            <a:spLocks/>
          </p:cNvSpPr>
          <p:nvPr/>
        </p:nvSpPr>
        <p:spPr>
          <a:xfrm>
            <a:off x="1608551" y="3839551"/>
            <a:ext cx="8911687" cy="678217"/>
          </a:xfrm>
          <a:prstGeom prst="rect">
            <a:avLst/>
          </a:prstGeom>
        </p:spPr>
        <p:txBody>
          <a:bodyPr vert="horz" lIns="91440" tIns="45720" rIns="91440" bIns="45720" rtlCol="0" anchor="t">
            <a:normAutofit fontScale="82500" lnSpcReduction="100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MX" sz="3200" u="sng" dirty="0" smtClean="0"/>
              <a:t>Publicación y Notificación de los Actos Administrativos  </a:t>
            </a:r>
            <a:endParaRPr lang="es-VE" sz="3200" u="sng" dirty="0"/>
          </a:p>
        </p:txBody>
      </p:sp>
    </p:spTree>
    <p:extLst>
      <p:ext uri="{BB962C8B-B14F-4D97-AF65-F5344CB8AC3E}">
        <p14:creationId xmlns:p14="http://schemas.microsoft.com/office/powerpoint/2010/main" val="759867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p:cNvSpPr txBox="1"/>
          <p:nvPr/>
        </p:nvSpPr>
        <p:spPr>
          <a:xfrm>
            <a:off x="1760954" y="3020728"/>
            <a:ext cx="10162444" cy="923330"/>
          </a:xfrm>
          <a:prstGeom prst="rect">
            <a:avLst/>
          </a:prstGeom>
          <a:noFill/>
        </p:spPr>
        <p:txBody>
          <a:bodyPr wrap="square" rtlCol="0">
            <a:spAutoFit/>
          </a:bodyPr>
          <a:lstStyle/>
          <a:p>
            <a:pPr marL="342900" indent="-342900" algn="just">
              <a:buFont typeface="Wingdings" panose="05000000000000000000" pitchFamily="2" charset="2"/>
              <a:buChar char="Ø"/>
            </a:pPr>
            <a:r>
              <a:rPr lang="es-MX" dirty="0" smtClean="0"/>
              <a:t>  Efectos Generales: se notificarán mediante Gaceta Oficial de acuerdo al organismo </a:t>
            </a:r>
          </a:p>
          <a:p>
            <a:pPr algn="just"/>
            <a:r>
              <a:rPr lang="es-MX" dirty="0"/>
              <a:t>	</a:t>
            </a:r>
            <a:r>
              <a:rPr lang="es-MX" dirty="0" smtClean="0"/>
              <a:t>rector.</a:t>
            </a:r>
          </a:p>
          <a:p>
            <a:pPr marL="285750" indent="-285750" algn="just">
              <a:buFont typeface="Wingdings" panose="05000000000000000000" pitchFamily="2" charset="2"/>
              <a:buChar char="Ø"/>
            </a:pPr>
            <a:r>
              <a:rPr lang="es-MX" dirty="0"/>
              <a:t> </a:t>
            </a:r>
            <a:r>
              <a:rPr lang="es-MX" dirty="0" smtClean="0"/>
              <a:t>  Efectos particulares: personalmente o por oficio   </a:t>
            </a:r>
          </a:p>
        </p:txBody>
      </p:sp>
      <p:sp>
        <p:nvSpPr>
          <p:cNvPr id="16" name="Título 1"/>
          <p:cNvSpPr txBox="1">
            <a:spLocks/>
          </p:cNvSpPr>
          <p:nvPr/>
        </p:nvSpPr>
        <p:spPr>
          <a:xfrm>
            <a:off x="1608553" y="470635"/>
            <a:ext cx="8911687" cy="678217"/>
          </a:xfrm>
          <a:prstGeom prst="rect">
            <a:avLst/>
          </a:prstGeom>
        </p:spPr>
        <p:txBody>
          <a:bodyPr vert="horz" lIns="91440" tIns="45720" rIns="91440" bIns="45720" rtlCol="0" anchor="t">
            <a:normAutofit fontScale="900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MX" sz="3200" u="sng" dirty="0" smtClean="0"/>
              <a:t>Procedimientos en sede administrativa y judicial  </a:t>
            </a:r>
            <a:endParaRPr lang="es-VE" sz="3200" u="sng" dirty="0"/>
          </a:p>
        </p:txBody>
      </p:sp>
      <p:sp>
        <p:nvSpPr>
          <p:cNvPr id="3" name="CuadroTexto 2"/>
          <p:cNvSpPr txBox="1"/>
          <p:nvPr/>
        </p:nvSpPr>
        <p:spPr>
          <a:xfrm>
            <a:off x="1760954" y="1148852"/>
            <a:ext cx="5942652" cy="1077218"/>
          </a:xfrm>
          <a:prstGeom prst="rect">
            <a:avLst/>
          </a:prstGeom>
          <a:noFill/>
        </p:spPr>
        <p:txBody>
          <a:bodyPr wrap="none" rtlCol="0">
            <a:spAutoFit/>
          </a:bodyPr>
          <a:lstStyle/>
          <a:p>
            <a:pPr marL="285750" indent="-285750" algn="just">
              <a:spcBef>
                <a:spcPts val="600"/>
              </a:spcBef>
              <a:buFont typeface="Wingdings" panose="05000000000000000000" pitchFamily="2" charset="2"/>
              <a:buChar char="Ø"/>
            </a:pPr>
            <a:r>
              <a:rPr lang="es-MX" dirty="0" smtClean="0"/>
              <a:t>Procedimiento Ordinario (Art. 47 LOPA) </a:t>
            </a:r>
          </a:p>
          <a:p>
            <a:pPr marL="285750" indent="-285750" algn="just">
              <a:spcBef>
                <a:spcPts val="600"/>
              </a:spcBef>
              <a:buFont typeface="Wingdings" panose="05000000000000000000" pitchFamily="2" charset="2"/>
              <a:buChar char="Ø"/>
            </a:pPr>
            <a:r>
              <a:rPr lang="es-MX" dirty="0" smtClean="0"/>
              <a:t>Procedimiento Sumario (Art. 67 LOPA) </a:t>
            </a:r>
          </a:p>
          <a:p>
            <a:pPr marL="285750" indent="-285750" algn="just">
              <a:spcBef>
                <a:spcPts val="600"/>
              </a:spcBef>
              <a:buFont typeface="Wingdings" panose="05000000000000000000" pitchFamily="2" charset="2"/>
              <a:buChar char="Ø"/>
            </a:pPr>
            <a:r>
              <a:rPr lang="es-MX" dirty="0" smtClean="0"/>
              <a:t>Procedimiento en Casos de Prescripción (Art. 70)</a:t>
            </a:r>
          </a:p>
        </p:txBody>
      </p:sp>
      <p:sp>
        <p:nvSpPr>
          <p:cNvPr id="7" name="Título 1"/>
          <p:cNvSpPr txBox="1">
            <a:spLocks/>
          </p:cNvSpPr>
          <p:nvPr/>
        </p:nvSpPr>
        <p:spPr>
          <a:xfrm>
            <a:off x="1760954" y="2405175"/>
            <a:ext cx="8911687" cy="678217"/>
          </a:xfrm>
          <a:prstGeom prst="rect">
            <a:avLst/>
          </a:prstGeom>
        </p:spPr>
        <p:txBody>
          <a:bodyPr vert="horz" lIns="91440" tIns="45720" rIns="91440" bIns="45720" rtlCol="0" anchor="t">
            <a:normAutofit fontScale="82500" lnSpcReduction="100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MX" sz="3200" u="sng" dirty="0" smtClean="0"/>
              <a:t>Publicación y Notificación de los Actos Administrativos  </a:t>
            </a:r>
            <a:endParaRPr lang="es-VE" sz="3200" u="sng" dirty="0"/>
          </a:p>
        </p:txBody>
      </p:sp>
      <p:sp>
        <p:nvSpPr>
          <p:cNvPr id="8" name="Título 1"/>
          <p:cNvSpPr txBox="1">
            <a:spLocks/>
          </p:cNvSpPr>
          <p:nvPr/>
        </p:nvSpPr>
        <p:spPr>
          <a:xfrm>
            <a:off x="1608553" y="4170930"/>
            <a:ext cx="5338346" cy="678217"/>
          </a:xfrm>
          <a:prstGeom prst="rect">
            <a:avLst/>
          </a:prstGeom>
        </p:spPr>
        <p:txBody>
          <a:bodyPr vert="horz" lIns="91440" tIns="45720" rIns="91440" bIns="45720" rtlCol="0" anchor="t">
            <a:normAutofit fontScale="90000"/>
          </a:bodyPr>
          <a:lst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MX" sz="3200" u="sng" dirty="0" smtClean="0"/>
              <a:t>Los recursos administrativos  </a:t>
            </a:r>
            <a:endParaRPr lang="es-VE" sz="3200" u="sng" dirty="0"/>
          </a:p>
        </p:txBody>
      </p:sp>
      <p:sp>
        <p:nvSpPr>
          <p:cNvPr id="9" name="CuadroTexto 8"/>
          <p:cNvSpPr txBox="1"/>
          <p:nvPr/>
        </p:nvSpPr>
        <p:spPr>
          <a:xfrm>
            <a:off x="1760954" y="5013355"/>
            <a:ext cx="5371983" cy="1077218"/>
          </a:xfrm>
          <a:prstGeom prst="rect">
            <a:avLst/>
          </a:prstGeom>
          <a:noFill/>
        </p:spPr>
        <p:txBody>
          <a:bodyPr wrap="none" rtlCol="0">
            <a:spAutoFit/>
          </a:bodyPr>
          <a:lstStyle/>
          <a:p>
            <a:pPr marL="285750" indent="-285750" algn="just">
              <a:spcBef>
                <a:spcPts val="600"/>
              </a:spcBef>
              <a:buFont typeface="Wingdings" panose="05000000000000000000" pitchFamily="2" charset="2"/>
              <a:buChar char="Ø"/>
            </a:pPr>
            <a:r>
              <a:rPr lang="es-MX" dirty="0" smtClean="0"/>
              <a:t>Recurso de Reconsideración (Art. 94 LOPA) </a:t>
            </a:r>
          </a:p>
          <a:p>
            <a:pPr marL="285750" indent="-285750" algn="just">
              <a:spcBef>
                <a:spcPts val="600"/>
              </a:spcBef>
              <a:buFont typeface="Wingdings" panose="05000000000000000000" pitchFamily="2" charset="2"/>
              <a:buChar char="Ø"/>
            </a:pPr>
            <a:r>
              <a:rPr lang="es-MX" dirty="0" smtClean="0"/>
              <a:t>Recurso Jerárquico (Art. 95 LOPA) </a:t>
            </a:r>
          </a:p>
          <a:p>
            <a:pPr marL="285750" indent="-285750" algn="just">
              <a:spcBef>
                <a:spcPts val="600"/>
              </a:spcBef>
              <a:buFont typeface="Wingdings" panose="05000000000000000000" pitchFamily="2" charset="2"/>
              <a:buChar char="Ø"/>
            </a:pPr>
            <a:r>
              <a:rPr lang="es-MX" dirty="0" smtClean="0"/>
              <a:t>Recurso de Revisión (Art. 97 LOPA)</a:t>
            </a:r>
          </a:p>
        </p:txBody>
      </p:sp>
    </p:spTree>
    <p:extLst>
      <p:ext uri="{BB962C8B-B14F-4D97-AF65-F5344CB8AC3E}">
        <p14:creationId xmlns:p14="http://schemas.microsoft.com/office/powerpoint/2010/main" val="2197075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818225" y="680683"/>
            <a:ext cx="8911687" cy="775199"/>
          </a:xfrm>
        </p:spPr>
        <p:txBody>
          <a:bodyPr/>
          <a:lstStyle/>
          <a:p>
            <a:r>
              <a:rPr lang="es-ES" u="sng" dirty="0" smtClean="0"/>
              <a:t>La nulidad de los actos administrativos</a:t>
            </a:r>
            <a:endParaRPr lang="es-VE" u="sng" dirty="0"/>
          </a:p>
        </p:txBody>
      </p:sp>
      <p:sp>
        <p:nvSpPr>
          <p:cNvPr id="3" name="CuadroTexto 2"/>
          <p:cNvSpPr txBox="1"/>
          <p:nvPr/>
        </p:nvSpPr>
        <p:spPr>
          <a:xfrm>
            <a:off x="1367254" y="1808646"/>
            <a:ext cx="10049156" cy="3362202"/>
          </a:xfrm>
          <a:prstGeom prst="rect">
            <a:avLst/>
          </a:prstGeom>
          <a:noFill/>
        </p:spPr>
        <p:txBody>
          <a:bodyPr wrap="square" rtlCol="0">
            <a:spAutoFit/>
          </a:bodyPr>
          <a:lstStyle/>
          <a:p>
            <a:pPr algn="just">
              <a:lnSpc>
                <a:spcPct val="150000"/>
              </a:lnSpc>
            </a:pPr>
            <a:r>
              <a:rPr lang="es-MX" b="1" i="1" dirty="0" smtClean="0"/>
              <a:t>“Los actos de la administración serán absolutamente nulos en los siguientes casos: </a:t>
            </a:r>
          </a:p>
          <a:p>
            <a:pPr marL="342900" indent="-342900" algn="just">
              <a:lnSpc>
                <a:spcPct val="150000"/>
              </a:lnSpc>
              <a:buFont typeface="+mj-lt"/>
              <a:buAutoNum type="arabicPeriod"/>
            </a:pPr>
            <a:r>
              <a:rPr lang="es-MX" b="1" i="1" dirty="0" smtClean="0"/>
              <a:t>Cuando así esté expresamente determinado por una norma constitucional o legal. </a:t>
            </a:r>
          </a:p>
          <a:p>
            <a:pPr marL="342900" indent="-342900" algn="just">
              <a:lnSpc>
                <a:spcPct val="150000"/>
              </a:lnSpc>
              <a:buFont typeface="+mj-lt"/>
              <a:buAutoNum type="arabicPeriod"/>
            </a:pPr>
            <a:r>
              <a:rPr lang="es-MX" b="1" i="1" dirty="0" smtClean="0"/>
              <a:t>Cuando resuelvan un caso precedentemente decidido con carácter definitivo y que haya creado derechos particulares, salvo autorización expresa de la Ley. </a:t>
            </a:r>
          </a:p>
          <a:p>
            <a:pPr marL="342900" indent="-342900" algn="just">
              <a:lnSpc>
                <a:spcPct val="150000"/>
              </a:lnSpc>
              <a:buFont typeface="+mj-lt"/>
              <a:buAutoNum type="arabicPeriod"/>
            </a:pPr>
            <a:r>
              <a:rPr lang="es-MX" b="1" i="1" dirty="0" smtClean="0"/>
              <a:t>Cuando su contenido sea de imposible o legal ejecución. </a:t>
            </a:r>
          </a:p>
          <a:p>
            <a:pPr marL="342900" indent="-342900" algn="just">
              <a:lnSpc>
                <a:spcPct val="150000"/>
              </a:lnSpc>
              <a:buFont typeface="+mj-lt"/>
              <a:buAutoNum type="arabicPeriod"/>
            </a:pPr>
            <a:r>
              <a:rPr lang="es-MX" b="1" i="1" dirty="0" smtClean="0"/>
              <a:t>Cuando hubieren sido dictados por autoridades manifiestamente incompetentes o con prescindencia total y absoluta del procedimiento legalmente establecido.” </a:t>
            </a:r>
          </a:p>
          <a:p>
            <a:pPr algn="just">
              <a:lnSpc>
                <a:spcPct val="150000"/>
              </a:lnSpc>
            </a:pPr>
            <a:r>
              <a:rPr lang="es-MX" b="1" i="1" dirty="0" smtClean="0"/>
              <a:t>     (Art. 19 LOPA)  </a:t>
            </a:r>
            <a:endParaRPr lang="es-ES" b="1" i="1" dirty="0"/>
          </a:p>
        </p:txBody>
      </p:sp>
    </p:spTree>
    <p:extLst>
      <p:ext uri="{BB962C8B-B14F-4D97-AF65-F5344CB8AC3E}">
        <p14:creationId xmlns:p14="http://schemas.microsoft.com/office/powerpoint/2010/main" val="1919838417"/>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981</TotalTime>
  <Words>687</Words>
  <Application>Microsoft Office PowerPoint</Application>
  <PresentationFormat>Panorámica</PresentationFormat>
  <Paragraphs>97</Paragraphs>
  <Slides>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vt:i4>
      </vt:variant>
    </vt:vector>
  </HeadingPairs>
  <TitlesOfParts>
    <vt:vector size="14" baseType="lpstr">
      <vt:lpstr>Arial</vt:lpstr>
      <vt:lpstr>Century Gothic</vt:lpstr>
      <vt:lpstr>Wingdings</vt:lpstr>
      <vt:lpstr>Wingdings 3</vt:lpstr>
      <vt:lpstr>Espiral</vt:lpstr>
      <vt:lpstr>Derecho Procesal Administrativo del Trabajo</vt:lpstr>
      <vt:lpstr>Presentación de PowerPoint</vt:lpstr>
      <vt:lpstr>Presentación de PowerPoint</vt:lpstr>
      <vt:lpstr>Presentación de PowerPoint</vt:lpstr>
      <vt:lpstr>Presentación de PowerPoint</vt:lpstr>
      <vt:lpstr>Presentación de PowerPoint</vt:lpstr>
      <vt:lpstr>La actividad administrativa </vt:lpstr>
      <vt:lpstr>Presentación de PowerPoint</vt:lpstr>
      <vt:lpstr>La nulidad de los actos administrativos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Ley Orgánica de la Jurisdicción Contencioso Administrativa</dc:title>
  <dc:creator>Juana</dc:creator>
  <cp:lastModifiedBy>Juana Moreno</cp:lastModifiedBy>
  <cp:revision>22</cp:revision>
  <dcterms:created xsi:type="dcterms:W3CDTF">2023-04-08T16:38:59Z</dcterms:created>
  <dcterms:modified xsi:type="dcterms:W3CDTF">2025-05-13T17:29:06Z</dcterms:modified>
</cp:coreProperties>
</file>