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2" r:id="rId4"/>
    <p:sldId id="264" r:id="rId5"/>
    <p:sldId id="265" r:id="rId6"/>
    <p:sldId id="263" r:id="rId7"/>
    <p:sldId id="286" r:id="rId8"/>
    <p:sldId id="270" r:id="rId9"/>
    <p:sldId id="271" r:id="rId10"/>
    <p:sldId id="273" r:id="rId11"/>
    <p:sldId id="274" r:id="rId12"/>
    <p:sldId id="276" r:id="rId13"/>
    <p:sldId id="279" r:id="rId14"/>
    <p:sldId id="280" r:id="rId15"/>
    <p:sldId id="281" r:id="rId16"/>
    <p:sldId id="282" r:id="rId17"/>
    <p:sldId id="277" r:id="rId18"/>
    <p:sldId id="278" r:id="rId19"/>
    <p:sldId id="283" r:id="rId20"/>
    <p:sldId id="287" r:id="rId21"/>
    <p:sldId id="284" r:id="rId22"/>
    <p:sldId id="285" r:id="rId23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2" y="1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BBE8E-B8C1-33CD-F96D-1EEA38457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2F673C-C95C-D14C-A73E-229DC6BB8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4D6E9D-6AF7-A72F-6E7D-BD498C3E5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D5275B-F2E1-3D21-C07C-1350565C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7FA70C-7F7F-C36B-FF75-FF0C9B28B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046219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9B6EB-BA0E-3F42-908A-9284E3488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EFBAEF-80CA-E610-28AB-519868E64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22EAC5-56AA-B7C3-131B-5E82C8DC7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80FDD-B63B-5C2B-C235-FA232268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87F3EC-2692-5364-DD9D-8D0D2A2A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8129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1C1C4D-4B28-79F0-F66C-B483E87C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69679F-FFAF-9032-3237-D92B5A8B6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7BFCA0-0AE9-C146-6802-AA1B7FCA2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F6B302-FCAF-C4A1-F3A3-E7414EBA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6D6700-3258-5E09-EAF0-59D9F97AE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81675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F5D50-B95F-2764-69CD-42290D71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5A6AD7-4601-8444-6C6B-0C01C02C69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8310ED-F7DB-B2EC-3DE1-B74EB7B1D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96AB34-192C-D339-4BC2-FB439915C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94ADED-BB31-35F6-8022-4DC9AAAA0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CDE28E-7795-1545-1613-ACC81B535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67220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4E2770-2887-9D0D-A332-AC1887CB5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515021-3EC7-F3F1-54FD-8C38AFFDB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35999E-FDAD-D7B3-D402-934A51491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305656C-2AF3-2305-1A0E-695E3589D4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E7A68D2-5C01-A328-399C-58BF654381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5AD3DFE-93CE-4DA7-40BA-413FA3058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A7DD9A-86F0-FD63-D0C4-6AFE54CCB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A3DE407-83D8-6CDB-687E-E426079F8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3603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E2F6A4-E8DB-903D-20AF-B14EAF80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1BAFF1E-E5A9-E36D-BE54-666F7FC4A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22A2063-E065-CB27-2F93-FDF8B63C6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51FD3F1-A835-D6E6-540E-F5D57AFDA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924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37A1804-EB1E-19AB-426A-7EA2ABDCA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089B31-1F28-A148-CBB4-D9A70D205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FA7AE1-A670-01F7-7DFD-F0A301A84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7922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71A54-CDFC-35D0-FE57-CE785F0BB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3358A1-4E2E-D870-92C5-FB509FC63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9C5363-BBF2-DAE4-53B2-AACDD0C84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8BA3FF-9022-212B-966F-E61EE7260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EC7795-09B3-6CA6-E949-9FB690FC5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2D03E4-6F8B-9B4D-99C5-B49419F6C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9187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031516-FC8B-79EB-A68C-FEC6E5EA5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742339E-BDD6-446F-0BE1-3EE963DB8C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7BD144-5FE7-2F65-DAE3-77353A8FE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8661B8-29E5-B7A5-667E-29CD5C6C2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F06055-30A8-447B-F1DE-28A018FC8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6BC9FC-7436-EDAE-2AF5-128478BFD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57600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44B714-C240-6890-B7DE-8C85CDD3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3FB1C71-867B-1A22-2B1F-8560E7A8E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818013-FC03-1EFC-E9EC-65AD3B91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A5D1C0-45C8-097C-AD3F-D8DA2ECFF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58B1F0-6EC7-ADD0-B518-5989B575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79278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52A5363-C012-7B60-2FFE-427D5B6778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E83AB7-A34F-B557-BC72-FC382C375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7042FE-1D76-0176-120B-B224B7F1A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3DF05D-747E-6D63-C143-FB9AD2727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CBC1DC-DFA3-F2A8-FD65-EB95D9879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11096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A28E05-0173-5DA2-494D-71134E1B9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009651-80D8-10EA-6E70-C31EFF8A2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933DF5-5569-DC77-4635-773DF70A07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AB9A0-5E15-4E13-B957-9121EB53DC38}" type="datetimeFigureOut">
              <a:rPr lang="es-419" smtClean="0"/>
              <a:t>20/5/2025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297B0B-1AFE-704C-E4D1-1A4610DA2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B76372-3487-A0F5-8ECD-45B6775E78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E4E46-B18A-4AF9-9BF2-0DD725CADAA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5400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2A6A504-8ED0-2F05-F753-0FCFC472EF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142"/>
          <a:stretch/>
        </p:blipFill>
        <p:spPr>
          <a:xfrm>
            <a:off x="1050127" y="69725"/>
            <a:ext cx="10489310" cy="10830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9C73287-58E3-4208-876D-97242222D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5022" y="2829538"/>
            <a:ext cx="3924415" cy="258728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3F35E71-DDA3-6579-22D3-947FBC673C79}"/>
              </a:ext>
            </a:extLst>
          </p:cNvPr>
          <p:cNvSpPr/>
          <p:nvPr/>
        </p:nvSpPr>
        <p:spPr>
          <a:xfrm>
            <a:off x="465058" y="1307499"/>
            <a:ext cx="691971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VE" sz="4800" b="0" i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itchFamily="34" charset="0"/>
              </a:rPr>
              <a:t>PROCEDIMIENTO SANCIONATORIO EN LA LEY ORGÁNICA DEL TRABAJO, LOS TRABAJADORES Y LAS TRABAJADORAS</a:t>
            </a:r>
            <a:endParaRPr lang="es-419" sz="4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9699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0C88BA41-73A0-4B50-66E0-78A14996D265}"/>
              </a:ext>
            </a:extLst>
          </p:cNvPr>
          <p:cNvSpPr txBox="1">
            <a:spLocks/>
          </p:cNvSpPr>
          <p:nvPr/>
        </p:nvSpPr>
        <p:spPr>
          <a:xfrm>
            <a:off x="393729" y="2716254"/>
            <a:ext cx="11151705" cy="2867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 algn="l" fontAlgn="base"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VE" sz="2800" dirty="0">
                <a:latin typeface="Arial" pitchFamily="34" charset="0"/>
                <a:cs typeface="Arial" pitchFamily="34" charset="0"/>
              </a:rPr>
              <a:t>Constitución de la República Bolivariana de Venezuela</a:t>
            </a:r>
          </a:p>
          <a:p>
            <a:pPr marL="274320" indent="-274320" algn="l" fontAlgn="base"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VE" sz="2800" dirty="0">
                <a:latin typeface="Arial" pitchFamily="34" charset="0"/>
                <a:cs typeface="Arial" pitchFamily="34" charset="0"/>
              </a:rPr>
              <a:t>Ley Orgánica de Procedimientos Administrativos</a:t>
            </a:r>
          </a:p>
          <a:p>
            <a:pPr marL="274320" indent="-274320" algn="l" fontAlgn="base"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VE" sz="2800" dirty="0">
                <a:latin typeface="Arial" pitchFamily="34" charset="0"/>
                <a:cs typeface="Arial" pitchFamily="34" charset="0"/>
              </a:rPr>
              <a:t>Ley Orgánica del Trabajo, los Trabajadores y las Trabajadoras</a:t>
            </a:r>
          </a:p>
          <a:p>
            <a:pPr marL="274320" indent="-274320" algn="l" fontAlgn="base"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VE" sz="2800" dirty="0">
                <a:latin typeface="Arial" pitchFamily="34" charset="0"/>
                <a:cs typeface="Arial" pitchFamily="34" charset="0"/>
              </a:rPr>
              <a:t>Reglamento de la Ley Orgánica del Trabajo.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5E5028E1-035E-DF5C-DCB4-14733F81EB2D}"/>
              </a:ext>
            </a:extLst>
          </p:cNvPr>
          <p:cNvSpPr txBox="1">
            <a:spLocks/>
          </p:cNvSpPr>
          <p:nvPr/>
        </p:nvSpPr>
        <p:spPr>
          <a:xfrm>
            <a:off x="1981200" y="1363586"/>
            <a:ext cx="8229600" cy="9381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VE" sz="2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Bases Legales  del Procedimiento Sancionatorio en Materia Laboral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58687C8-B147-2D5F-E34B-8EDF949B2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29" y="188952"/>
            <a:ext cx="10492125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3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1E2C86B-8E36-0670-E512-573C4B302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6206" y="3654334"/>
            <a:ext cx="2805171" cy="2919928"/>
          </a:xfrm>
          <a:prstGeom prst="rect">
            <a:avLst/>
          </a:prstGeom>
        </p:spPr>
      </p:pic>
      <p:sp>
        <p:nvSpPr>
          <p:cNvPr id="2" name="2 Marcador de contenido">
            <a:extLst>
              <a:ext uri="{FF2B5EF4-FFF2-40B4-BE49-F238E27FC236}">
                <a16:creationId xmlns:a16="http://schemas.microsoft.com/office/drawing/2014/main" id="{AAD87299-B497-3460-D4FF-F96DF13C965A}"/>
              </a:ext>
            </a:extLst>
          </p:cNvPr>
          <p:cNvSpPr txBox="1">
            <a:spLocks/>
          </p:cNvSpPr>
          <p:nvPr/>
        </p:nvSpPr>
        <p:spPr>
          <a:xfrm>
            <a:off x="424973" y="1891842"/>
            <a:ext cx="10514696" cy="3524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3"/>
              </a:buClr>
              <a:defRPr/>
            </a:pPr>
            <a:endParaRPr lang="es-ES" sz="1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178252E-DB98-C535-9952-11BE7A1C169F}"/>
              </a:ext>
            </a:extLst>
          </p:cNvPr>
          <p:cNvSpPr txBox="1"/>
          <p:nvPr/>
        </p:nvSpPr>
        <p:spPr>
          <a:xfrm>
            <a:off x="307286" y="1207362"/>
            <a:ext cx="98306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/>
              <a:t>Constitución de la República Bolivariana de Venezuela</a:t>
            </a:r>
          </a:p>
          <a:p>
            <a:pPr algn="just"/>
            <a:r>
              <a:rPr lang="es-VE" sz="2400" b="1" dirty="0"/>
              <a:t>Artículo 26. </a:t>
            </a:r>
            <a:r>
              <a:rPr lang="es-VE" sz="2400" dirty="0"/>
              <a:t>(…) El Estado garantizará una justicia gratuita, accesible, imparcial, idónea, transparente, autónoma, independiente, responsable, equitativa y expedita, sin dilaciones indebidas, sin formalismos o reposiciones inútiles.</a:t>
            </a:r>
          </a:p>
          <a:p>
            <a:pPr algn="just"/>
            <a:endParaRPr lang="es-VE" sz="2400" dirty="0"/>
          </a:p>
          <a:p>
            <a:pPr algn="just"/>
            <a:r>
              <a:rPr lang="es-VE" sz="2400" b="1" dirty="0"/>
              <a:t>Artículo 49.</a:t>
            </a:r>
            <a:r>
              <a:rPr lang="es-VE" sz="2400" dirty="0"/>
              <a:t> El debido proceso se aplicará a todas las actuaciones judiciales y administrativas (…)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VE" sz="2400" dirty="0"/>
              <a:t>La defensa y la asistencia jurídica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VE" sz="2400" dirty="0"/>
              <a:t>Derecho a notificación y saber de que se le acusa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VE" sz="2400" dirty="0"/>
              <a:t>Presunción de inocencia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VE" sz="2400" dirty="0"/>
              <a:t>Lapsos procesales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VE" sz="2400" dirty="0"/>
              <a:t>Tipicidad del delito</a:t>
            </a:r>
            <a:endParaRPr lang="es-VE" sz="32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6D7C24A-CD13-4F1D-B76A-638C103A5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41" y="122180"/>
            <a:ext cx="10492125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11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E7780F59-D2D3-0396-D288-0FF843F32643}"/>
              </a:ext>
            </a:extLst>
          </p:cNvPr>
          <p:cNvSpPr txBox="1">
            <a:spLocks/>
          </p:cNvSpPr>
          <p:nvPr/>
        </p:nvSpPr>
        <p:spPr>
          <a:xfrm>
            <a:off x="416100" y="1180896"/>
            <a:ext cx="8579620" cy="559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28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Ley Orgánica de Procedimientos Administrativos</a:t>
            </a:r>
            <a:endParaRPr lang="es-VE" sz="2800" b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E401A6A5-D47A-DF09-D7C5-7C699D97DCFC}"/>
              </a:ext>
            </a:extLst>
          </p:cNvPr>
          <p:cNvSpPr txBox="1">
            <a:spLocks/>
          </p:cNvSpPr>
          <p:nvPr/>
        </p:nvSpPr>
        <p:spPr>
          <a:xfrm>
            <a:off x="272933" y="1748608"/>
            <a:ext cx="9142917" cy="49858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accent3"/>
              </a:buClr>
              <a:defRPr/>
            </a:pPr>
            <a:r>
              <a:rPr lang="es-VE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Artículo 7.</a:t>
            </a:r>
            <a:r>
              <a:rPr lang="es-VE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Se entiende por </a:t>
            </a:r>
            <a:r>
              <a:rPr lang="es-VE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acto administrativo</a:t>
            </a:r>
            <a:r>
              <a:rPr lang="es-VE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 los fines de esta ley, toda declaración de carácter general o particular emitida de acuerdo con las formalidades y requisitos establecidos en la ley, por los órganos de la administración pública.</a:t>
            </a:r>
          </a:p>
          <a:p>
            <a:pPr algn="just">
              <a:buClr>
                <a:schemeClr val="accent3"/>
              </a:buClr>
              <a:defRPr/>
            </a:pPr>
            <a:r>
              <a:rPr lang="es-VE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Artículo 14.</a:t>
            </a:r>
            <a:r>
              <a:rPr lang="es-VE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Los actos administrativos tienen la siguiente jerarquía: decretos, resoluciones, órdenes, </a:t>
            </a:r>
            <a:r>
              <a:rPr lang="es-VE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providencias</a:t>
            </a:r>
            <a:r>
              <a:rPr lang="es-VE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 otras decisiones dictadas por órganos y autoridades administrativas.</a:t>
            </a:r>
          </a:p>
          <a:p>
            <a:pPr algn="just">
              <a:buClr>
                <a:schemeClr val="accent3"/>
              </a:buClr>
              <a:defRPr/>
            </a:pPr>
            <a:r>
              <a:rPr lang="es-VE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Artículo 30.</a:t>
            </a:r>
            <a:r>
              <a:rPr lang="es-VE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La actividad administrativa se desarrollará con arreglo a principios de </a:t>
            </a:r>
            <a:r>
              <a:rPr lang="es-VE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economía, eficacia, celeridad e imparcialidad</a:t>
            </a:r>
            <a:r>
              <a:rPr lang="es-VE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AB1F712-1A06-A3E1-BC30-84C6D74A2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34894">
            <a:off x="9486837" y="2113005"/>
            <a:ext cx="2382804" cy="33782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BF8B36F-C5CF-C530-9DFD-8A7C6DBD4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37" y="33879"/>
            <a:ext cx="10492125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06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E294CBAE-5630-3100-9534-DBBC7F1266CD}"/>
              </a:ext>
            </a:extLst>
          </p:cNvPr>
          <p:cNvSpPr txBox="1">
            <a:spLocks/>
          </p:cNvSpPr>
          <p:nvPr/>
        </p:nvSpPr>
        <p:spPr>
          <a:xfrm>
            <a:off x="626164" y="1321088"/>
            <a:ext cx="9864721" cy="42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2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Ley Orgánica del Trabajo, los Trabajadores y las Trabajadoras</a:t>
            </a:r>
            <a:endParaRPr lang="es-ES" sz="2400" b="1" i="1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C3C6AF-CE17-D778-5A67-BC14B9C9A063}"/>
              </a:ext>
            </a:extLst>
          </p:cNvPr>
          <p:cNvSpPr txBox="1"/>
          <p:nvPr/>
        </p:nvSpPr>
        <p:spPr>
          <a:xfrm>
            <a:off x="914141" y="2302907"/>
            <a:ext cx="90222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sz="2800" b="1" dirty="0"/>
              <a:t>Artículo 521</a:t>
            </a:r>
            <a:r>
              <a:rPr lang="es-VE" sz="2800" dirty="0"/>
              <a:t>. “Las infracciones a las disposiciones de ésta Ley, </a:t>
            </a:r>
            <a:r>
              <a:rPr lang="es-VE" sz="2800" b="1" dirty="0"/>
              <a:t>serán objeto de las sanciones establecidas en éste Título</a:t>
            </a:r>
            <a:r>
              <a:rPr lang="es-VE" sz="2800" dirty="0"/>
              <a:t>, sin perjuicio de las acciones administrativas, civiles y penales a que hubiere lugar.”</a:t>
            </a:r>
          </a:p>
          <a:p>
            <a:pPr algn="just"/>
            <a:endParaRPr lang="es-VE" sz="1000" dirty="0"/>
          </a:p>
          <a:p>
            <a:pPr algn="just"/>
            <a:r>
              <a:rPr lang="es-VE" sz="2800" b="1" dirty="0"/>
              <a:t>Artículo 522</a:t>
            </a:r>
            <a:r>
              <a:rPr lang="es-VE" sz="2800" dirty="0"/>
              <a:t>. “La sustanciación y decisión del procedimiento que de lugar a la sanción, se efectuará con estricto resguardo de los principios de</a:t>
            </a:r>
            <a:r>
              <a:rPr lang="es-VE" sz="2800" b="1" dirty="0"/>
              <a:t> legalidad, derecho a la defensa, racionalidad, proporcionalidad y tipicidad</a:t>
            </a:r>
            <a:r>
              <a:rPr lang="es-VE" sz="2800" dirty="0"/>
              <a:t>.”</a:t>
            </a:r>
            <a:endParaRPr lang="es-VE" sz="2400" dirty="0"/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B25AC60C-3DB9-0E95-45FD-31752B3AB6D7}"/>
              </a:ext>
            </a:extLst>
          </p:cNvPr>
          <p:cNvSpPr txBox="1">
            <a:spLocks/>
          </p:cNvSpPr>
          <p:nvPr/>
        </p:nvSpPr>
        <p:spPr>
          <a:xfrm>
            <a:off x="2729395" y="1876354"/>
            <a:ext cx="6042366" cy="42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2800" b="1" i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TÍTULO IX   DE LAS SANCIONES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8B4A8DE-0C1A-C3B5-09B5-4946E2B72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85493">
            <a:off x="10084654" y="2907061"/>
            <a:ext cx="1718339" cy="246921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E58C393-EF6D-2486-90E9-F0BAF6F6A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41" y="0"/>
            <a:ext cx="10492125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61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AC48844-B5DB-6EDF-32C5-A28CF56DF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18648">
            <a:off x="10087772" y="3048056"/>
            <a:ext cx="1977989" cy="28195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B7343BC-D71F-D335-D796-7C595BB1A0F7}"/>
              </a:ext>
            </a:extLst>
          </p:cNvPr>
          <p:cNvSpPr txBox="1"/>
          <p:nvPr/>
        </p:nvSpPr>
        <p:spPr>
          <a:xfrm>
            <a:off x="707948" y="1203266"/>
            <a:ext cx="10314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800" b="1" dirty="0"/>
              <a:t>Reglamento de la Ley Orgánica del Trabajo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CA5B8E9-F6FE-D302-8E3A-0DAF113CE46C}"/>
              </a:ext>
            </a:extLst>
          </p:cNvPr>
          <p:cNvSpPr txBox="1"/>
          <p:nvPr/>
        </p:nvSpPr>
        <p:spPr>
          <a:xfrm>
            <a:off x="495363" y="1786592"/>
            <a:ext cx="962482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sz="2800" b="1" dirty="0"/>
              <a:t>Artículo 236. </a:t>
            </a:r>
            <a:r>
              <a:rPr lang="es-VE" sz="2800" dirty="0"/>
              <a:t>“… Cuando el funcionario o funcionaria del trabajo, constate que existen incumplimientos relativos al sustento, a la jornada de trabajo, a la salud o vida del trabajador o trabajadora, el Inspector o Inspectora del Trabajo, al imponer las sanciones establecidas en los artículos 627, 629, 630, 633 y 637 de la Ley Orgánica del Trabajo, </a:t>
            </a:r>
            <a:r>
              <a:rPr lang="es-VE" sz="2800" b="1" dirty="0"/>
              <a:t>calculará el monto de la respectiva sanción por el número de trabajadores y trabajadoras afectados…”</a:t>
            </a:r>
            <a:r>
              <a:rPr lang="es-VE" sz="2800" dirty="0"/>
              <a:t> </a:t>
            </a:r>
          </a:p>
          <a:p>
            <a:pPr algn="just"/>
            <a:endParaRPr lang="es-VE" sz="1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VE" sz="2800" dirty="0"/>
              <a:t>627 LOT- 523 LOTTT Pago de Salario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VE" sz="2800" dirty="0"/>
              <a:t>630 LOT-530 LOTTT  Participación Beneficios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VE" sz="2800" dirty="0"/>
              <a:t>637 LOT-536 LOTTT  Garantías Sindicales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8E2E25A-F3FA-D7BB-10CE-95DF8F7FD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37" y="42634"/>
            <a:ext cx="10492125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20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>
            <a:extLst>
              <a:ext uri="{FF2B5EF4-FFF2-40B4-BE49-F238E27FC236}">
                <a16:creationId xmlns:a16="http://schemas.microsoft.com/office/drawing/2014/main" id="{79AA7734-ABE6-3930-8466-71013B206E51}"/>
              </a:ext>
            </a:extLst>
          </p:cNvPr>
          <p:cNvSpPr txBox="1">
            <a:spLocks/>
          </p:cNvSpPr>
          <p:nvPr/>
        </p:nvSpPr>
        <p:spPr>
          <a:xfrm>
            <a:off x="614569" y="1143162"/>
            <a:ext cx="10962861" cy="5373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sz="2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charset="0"/>
                <a:ea typeface="+mn-ea"/>
                <a:cs typeface="+mn-cs"/>
              </a:rPr>
              <a:t>COMPETENCIA PARA SANCIONAR EN MATERIA LABORAL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B6E2582-8445-7A5C-B533-0E348CD2A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189959"/>
              </p:ext>
            </p:extLst>
          </p:nvPr>
        </p:nvGraphicFramePr>
        <p:xfrm>
          <a:off x="614569" y="1856354"/>
          <a:ext cx="10543582" cy="42934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3451">
                  <a:extLst>
                    <a:ext uri="{9D8B030D-6E8A-4147-A177-3AD203B41FA5}">
                      <a16:colId xmlns:a16="http://schemas.microsoft.com/office/drawing/2014/main" val="2138797965"/>
                    </a:ext>
                  </a:extLst>
                </a:gridCol>
                <a:gridCol w="1453451">
                  <a:extLst>
                    <a:ext uri="{9D8B030D-6E8A-4147-A177-3AD203B41FA5}">
                      <a16:colId xmlns:a16="http://schemas.microsoft.com/office/drawing/2014/main" val="2133639868"/>
                    </a:ext>
                  </a:extLst>
                </a:gridCol>
                <a:gridCol w="1598797">
                  <a:extLst>
                    <a:ext uri="{9D8B030D-6E8A-4147-A177-3AD203B41FA5}">
                      <a16:colId xmlns:a16="http://schemas.microsoft.com/office/drawing/2014/main" val="3472369103"/>
                    </a:ext>
                  </a:extLst>
                </a:gridCol>
                <a:gridCol w="1623021">
                  <a:extLst>
                    <a:ext uri="{9D8B030D-6E8A-4147-A177-3AD203B41FA5}">
                      <a16:colId xmlns:a16="http://schemas.microsoft.com/office/drawing/2014/main" val="607279182"/>
                    </a:ext>
                  </a:extLst>
                </a:gridCol>
                <a:gridCol w="4414862">
                  <a:extLst>
                    <a:ext uri="{9D8B030D-6E8A-4147-A177-3AD203B41FA5}">
                      <a16:colId xmlns:a16="http://schemas.microsoft.com/office/drawing/2014/main" val="3950156904"/>
                    </a:ext>
                  </a:extLst>
                </a:gridCol>
              </a:tblGrid>
              <a:tr h="536685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GACETA OFICIAL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FECHA G.O.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Número y fecha de la </a:t>
                      </a:r>
                    </a:p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RESOLUCIÓN MINISTERIAL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INSPECTORÍA DEL TRABAJO DE SANCIONES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48399593"/>
                  </a:ext>
                </a:extLst>
              </a:tr>
              <a:tr h="268342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40808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11/1272015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9408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13/11/2015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VE" sz="1600" b="1" u="none" strike="noStrike">
                          <a:effectLst/>
                        </a:rPr>
                        <a:t>CARABOBO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9065283"/>
                  </a:ext>
                </a:extLst>
              </a:tr>
              <a:tr h="536685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41046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6/12/2016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10005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1/12/2016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VE" sz="1600" b="1" u="none" strike="noStrike">
                          <a:effectLst/>
                        </a:rPr>
                        <a:t>DISTRITO CAPITAL, FALCÓN, YARACUY, ZULIA-MARACAIBO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97190169"/>
                  </a:ext>
                </a:extLst>
              </a:tr>
              <a:tr h="1073369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41086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31/1/2017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8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11/1/2017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VE" sz="1600" b="1" u="none" strike="noStrike" dirty="0">
                          <a:effectLst/>
                        </a:rPr>
                        <a:t>ARAGUA, DELTA AMACURO, LARA, SUCRE, PORTUGUESA, BARINAS, MONAGAS, NUEVA ESPARTA, ZULIA-STA BÁRBARA, ZULIA-CABIMAS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11071340"/>
                  </a:ext>
                </a:extLst>
              </a:tr>
              <a:tr h="1878396"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41097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>
                          <a:effectLst/>
                        </a:rPr>
                        <a:t>16/2/2017</a:t>
                      </a:r>
                      <a:endParaRPr lang="es-VE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66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VE" sz="1600" b="1" u="none" strike="noStrike" dirty="0">
                          <a:effectLst/>
                        </a:rPr>
                        <a:t>8/2/2017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VE" sz="1600" b="1" u="none" strike="noStrike" dirty="0">
                          <a:effectLst/>
                        </a:rPr>
                        <a:t>AMAZONAS, APURE, COJEDES, LA GUAIRA, ANZOÁTEGUI-EL TIGRE, ANZOÁTEGUI-BARCELONA, MIRANDA-CARACAS, MIRANDA-LOS TEQUES, GUÁRICO-VALLE DE LA PASCUA, GUÁRICO-SAN JUAN DE LOS MORROS, TÁCHIRA, MÉRIDA, TRUJILLO</a:t>
                      </a:r>
                      <a:endParaRPr lang="es-V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45772531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9564E132-7622-9AE1-7FDB-15509565A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936" y="57980"/>
            <a:ext cx="10492125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66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404E2-BDAB-1DEC-F179-739D77E1D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FE61E84-A317-6857-91EB-46C3C2AE01E4}"/>
              </a:ext>
            </a:extLst>
          </p:cNvPr>
          <p:cNvSpPr txBox="1"/>
          <p:nvPr/>
        </p:nvSpPr>
        <p:spPr>
          <a:xfrm>
            <a:off x="1634926" y="1196909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ARTÍCULO 547 LOTTT   LITERAL “A”</a:t>
            </a:r>
          </a:p>
        </p:txBody>
      </p:sp>
      <p:sp>
        <p:nvSpPr>
          <p:cNvPr id="5" name="CuadroTexto 9">
            <a:extLst>
              <a:ext uri="{FF2B5EF4-FFF2-40B4-BE49-F238E27FC236}">
                <a16:creationId xmlns:a16="http://schemas.microsoft.com/office/drawing/2014/main" id="{9669F1B5-0DB4-2DE7-F836-319503463010}"/>
              </a:ext>
            </a:extLst>
          </p:cNvPr>
          <p:cNvSpPr txBox="1"/>
          <p:nvPr/>
        </p:nvSpPr>
        <p:spPr>
          <a:xfrm>
            <a:off x="741406" y="2027906"/>
            <a:ext cx="10713308" cy="45132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Solicitud de sanción por Inspector o Inspectora del Trabajo, Supervisor o Supervisora del Trabajo, Director o Directora Estadal, Dirección Nacional…</a:t>
            </a:r>
            <a:endParaRPr lang="es-419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Documentos que se remiten a inspectoría de sanción:</a:t>
            </a:r>
            <a:endParaRPr lang="es-419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 y/o Memorando de Solicitud incluyendo número de insolvencia en origen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Acta donde consta la violación, por ejemplo:</a:t>
            </a:r>
            <a:endParaRPr lang="es-419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VE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desacato de orden de reenganche </a:t>
            </a:r>
            <a:endParaRPr lang="es-419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VE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comparecencia a audiencia de reclamo</a:t>
            </a:r>
            <a:endParaRPr lang="es-419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VE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desacato a providencia de reclamo</a:t>
            </a:r>
            <a:endParaRPr lang="es-419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VE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desacato a providencia de cese de prácticas antisindicales</a:t>
            </a:r>
            <a:endParaRPr lang="es-419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VE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persistencia del incumplimiento de ordenamientos en reinspección</a:t>
            </a:r>
            <a:endParaRPr lang="es-419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E598349-0C3A-A89E-5D4C-EAF133B0B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89" y="0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87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4062E13-B6B0-D40D-43A0-D137F6DBC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489" y="205164"/>
            <a:ext cx="10010179" cy="11034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314A1C-F1A6-CB7E-FF89-C2F039AA6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89" y="357564"/>
            <a:ext cx="10010179" cy="11034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CAFE1B7-3820-0351-D7D2-9471ABC8CCE0}"/>
              </a:ext>
            </a:extLst>
          </p:cNvPr>
          <p:cNvSpPr txBox="1"/>
          <p:nvPr/>
        </p:nvSpPr>
        <p:spPr>
          <a:xfrm>
            <a:off x="2017986" y="1529256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ARTICULO 547 LOTTT LITERAL “B”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BCAC549-A177-3760-4DA4-763D60F4C1F8}"/>
              </a:ext>
            </a:extLst>
          </p:cNvPr>
          <p:cNvSpPr txBox="1"/>
          <p:nvPr/>
        </p:nvSpPr>
        <p:spPr>
          <a:xfrm>
            <a:off x="523242" y="2550670"/>
            <a:ext cx="111274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4000" dirty="0"/>
              <a:t>-ADMISIÓN DE LA SOLICITUD DE SANCIÓN</a:t>
            </a:r>
          </a:p>
          <a:p>
            <a:endParaRPr lang="es-VE" sz="4000" dirty="0"/>
          </a:p>
          <a:p>
            <a:r>
              <a:rPr lang="es-VE" sz="4000" dirty="0"/>
              <a:t>-APERTURA DEL EXPEDIENTE DE SANCIÓN </a:t>
            </a:r>
          </a:p>
          <a:p>
            <a:endParaRPr lang="es-VE" sz="4000" dirty="0"/>
          </a:p>
          <a:p>
            <a:r>
              <a:rPr lang="es-VE" sz="4000" dirty="0"/>
              <a:t>-NOTIFICACIÓN DEL PROCEDIMIENTO DE SANCIÓN</a:t>
            </a:r>
          </a:p>
        </p:txBody>
      </p:sp>
    </p:spTree>
    <p:extLst>
      <p:ext uri="{BB962C8B-B14F-4D97-AF65-F5344CB8AC3E}">
        <p14:creationId xmlns:p14="http://schemas.microsoft.com/office/powerpoint/2010/main" val="3376358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27110-444B-5861-AE47-DC9198D4E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5DF1043-6414-18FA-7003-E7998ADC21A1}"/>
              </a:ext>
            </a:extLst>
          </p:cNvPr>
          <p:cNvSpPr txBox="1"/>
          <p:nvPr/>
        </p:nvSpPr>
        <p:spPr>
          <a:xfrm>
            <a:off x="1857348" y="1414199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ARTICULO 547 LOTTT LITERAL “C”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6E8DCB9-4791-20BC-631E-0F7CC9881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89" y="225298"/>
            <a:ext cx="10498222" cy="1085182"/>
          </a:xfrm>
          <a:prstGeom prst="rect">
            <a:avLst/>
          </a:prstGeom>
        </p:spPr>
      </p:pic>
      <p:sp>
        <p:nvSpPr>
          <p:cNvPr id="7" name="CuadroTexto 4">
            <a:extLst>
              <a:ext uri="{FF2B5EF4-FFF2-40B4-BE49-F238E27FC236}">
                <a16:creationId xmlns:a16="http://schemas.microsoft.com/office/drawing/2014/main" id="{E99C89ED-088C-16EE-5F37-FF9EB660ABA8}"/>
              </a:ext>
            </a:extLst>
          </p:cNvPr>
          <p:cNvSpPr txBox="1"/>
          <p:nvPr/>
        </p:nvSpPr>
        <p:spPr>
          <a:xfrm>
            <a:off x="846889" y="2348915"/>
            <a:ext cx="10261835" cy="36564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CONSIGNACIÓN DE ALEGATOS </a:t>
            </a:r>
            <a:endParaRPr lang="es-419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800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Transcurridos 5 días hábiles contados desde la notificación efectiva del inicio del procedimiento de sanción; el presunto infractor o presunta infractora deberá consignar sus alegatos.</a:t>
            </a:r>
            <a:endParaRPr lang="es-419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VE" sz="2800" b="1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no concurriere para hacer sus alegatos, se tendrá por confeso o confesa, se da por culminada la averiguación y se decidirá dentro de los dos días hábiles siguientes.</a:t>
            </a:r>
            <a:endParaRPr lang="es-419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72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C11843A-5501-431E-6E99-C3E41218D5AA}"/>
              </a:ext>
            </a:extLst>
          </p:cNvPr>
          <p:cNvSpPr txBox="1"/>
          <p:nvPr/>
        </p:nvSpPr>
        <p:spPr>
          <a:xfrm>
            <a:off x="1696710" y="1487747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ARTÍCULO 547 LOTTT        LITERAL “D”</a:t>
            </a:r>
          </a:p>
        </p:txBody>
      </p:sp>
      <p:sp>
        <p:nvSpPr>
          <p:cNvPr id="3" name="CuadroTexto 5">
            <a:extLst>
              <a:ext uri="{FF2B5EF4-FFF2-40B4-BE49-F238E27FC236}">
                <a16:creationId xmlns:a16="http://schemas.microsoft.com/office/drawing/2014/main" id="{69114843-27E7-BDCD-3754-0D0F41CD7C92}"/>
              </a:ext>
            </a:extLst>
          </p:cNvPr>
          <p:cNvSpPr txBox="1"/>
          <p:nvPr/>
        </p:nvSpPr>
        <p:spPr>
          <a:xfrm>
            <a:off x="1696710" y="2473849"/>
            <a:ext cx="7806622" cy="35941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32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PROMOCIÓN Y EVACUACIÓN DE PRUEBAS </a:t>
            </a:r>
            <a:endParaRPr lang="es-419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VE" sz="32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El presunto infractor o la presunta infractora, transcurridos tres (3) días hábiles desde la consignación de los alegatos, promoverá y evacuará las pruebas que considere conducente.</a:t>
            </a:r>
            <a:endParaRPr lang="es-419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192468F-67D2-B070-656F-E99A12461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170" y="160963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58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443CD-4F49-F57B-A26E-0A55A23F3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F2BEED5-F5DE-50A3-9DFC-4A628635EC02}"/>
              </a:ext>
            </a:extLst>
          </p:cNvPr>
          <p:cNvSpPr txBox="1"/>
          <p:nvPr/>
        </p:nvSpPr>
        <p:spPr>
          <a:xfrm>
            <a:off x="2079770" y="1222161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ARTÍCULO 547 LOTTT             LITERAL “E”</a:t>
            </a:r>
          </a:p>
        </p:txBody>
      </p:sp>
      <p:sp>
        <p:nvSpPr>
          <p:cNvPr id="3" name="CuadroTexto 5">
            <a:extLst>
              <a:ext uri="{FF2B5EF4-FFF2-40B4-BE49-F238E27FC236}">
                <a16:creationId xmlns:a16="http://schemas.microsoft.com/office/drawing/2014/main" id="{475261C2-89EE-6D4A-B3B3-1B51EFEE7BED}"/>
              </a:ext>
            </a:extLst>
          </p:cNvPr>
          <p:cNvSpPr txBox="1"/>
          <p:nvPr/>
        </p:nvSpPr>
        <p:spPr>
          <a:xfrm>
            <a:off x="651475" y="2053158"/>
            <a:ext cx="10395466" cy="451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DECISIÓN</a:t>
            </a:r>
            <a:r>
              <a:rPr lang="es-VE" sz="2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419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Transcurridos 3 días hábiles luego del vencimiento del lapso previsto para la promoción y evacuación de pruebas, el funcionario o funcionaria dictará una resolución motivada declarando responsables o no a los presuntos infractores o las presuntas infractoras de las infracciones de que se trate. </a:t>
            </a:r>
            <a:endParaRPr lang="es-419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dicha resolución se impondrá la sanción correspondiente y ordenará: </a:t>
            </a:r>
            <a:endParaRPr lang="es-419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VE" sz="2400" u="sng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Obligación de dar</a:t>
            </a:r>
            <a:r>
              <a:rPr lang="es-VE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 pago de la respectiva multa en cuenta de la Tesorería de Seguridad Social (art. 551) en un término de 5 días hábiles luego de su notificación</a:t>
            </a:r>
            <a:endParaRPr lang="es-419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VE" sz="2400" u="sng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Obligación de hacer</a:t>
            </a:r>
            <a:r>
              <a:rPr lang="es-VE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Restitución de los derechos de los trabajadores o trabajadoras que dieron origen al procedimiento de sanción.</a:t>
            </a:r>
            <a:endParaRPr lang="es-419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F1B67F0-CF8A-BCA8-1458-B85BBD702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303" y="136979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213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40F1C23-2B81-AB49-136F-FEE96295D9AE}"/>
              </a:ext>
            </a:extLst>
          </p:cNvPr>
          <p:cNvSpPr txBox="1"/>
          <p:nvPr/>
        </p:nvSpPr>
        <p:spPr>
          <a:xfrm>
            <a:off x="2030343" y="1203678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ARTÍCULO 547 LOTTT  LITERAL “E”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64A8691-F3E7-F5A7-54C5-02F46F92CBC6}"/>
              </a:ext>
            </a:extLst>
          </p:cNvPr>
          <p:cNvSpPr txBox="1"/>
          <p:nvPr/>
        </p:nvSpPr>
        <p:spPr>
          <a:xfrm>
            <a:off x="570186" y="2207224"/>
            <a:ext cx="9500571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sz="2600" b="1" dirty="0"/>
              <a:t>INFRANCCIONES OBJETO DE SANCIÓN</a:t>
            </a:r>
          </a:p>
          <a:p>
            <a:pPr algn="just"/>
            <a:r>
              <a:rPr lang="es-VE" sz="2400" dirty="0"/>
              <a:t>ART. 523 LOTTT INFRACCIÓN EN LA FORMA DE PAGO DEL SALARIO</a:t>
            </a:r>
          </a:p>
          <a:p>
            <a:pPr algn="just"/>
            <a:r>
              <a:rPr lang="es-VE" sz="2400" dirty="0"/>
              <a:t>ART. 524 LOTTT INFRACCIÓN EN LOS ANUNCIOS SOBRE HORARIOS</a:t>
            </a:r>
          </a:p>
          <a:p>
            <a:pPr algn="just"/>
            <a:r>
              <a:rPr lang="es-VE" sz="2400" dirty="0"/>
              <a:t>ART. 525 LOTTT INFRACCIÓN A LOS LÍMITES DE JORNADA DE TRABAJO</a:t>
            </a:r>
          </a:p>
          <a:p>
            <a:pPr algn="just"/>
            <a:r>
              <a:rPr lang="es-VE" sz="2400" dirty="0"/>
              <a:t>ART. 526 LOTTT INFRACCIÓN A LAS DISPOSICIONES EN MODALIDADES ESPECIALES DE CONDICIONES DE TRABAJO</a:t>
            </a:r>
          </a:p>
          <a:p>
            <a:r>
              <a:rPr lang="es-VE" sz="2400" dirty="0"/>
              <a:t>ART. 527 LOTTT INFRACCIÓN A DISPOSICIONES SOBRE TRABAJADORES(AS) EXTRANJEROS(AS)</a:t>
            </a:r>
          </a:p>
          <a:p>
            <a:pPr algn="just"/>
            <a:r>
              <a:rPr lang="es-VE" sz="2400" dirty="0"/>
              <a:t>ART. 528 LOTTT INFRACCIÓN POR ACOSO LABORAL O ACOSO SEXUAL</a:t>
            </a:r>
            <a:endParaRPr lang="es-VE" sz="28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D367AF-BD29-ADF4-A58C-16C226DE9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743" y="118496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36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8FF87ED-3A78-037E-F5A1-5F32AD885809}"/>
              </a:ext>
            </a:extLst>
          </p:cNvPr>
          <p:cNvSpPr txBox="1"/>
          <p:nvPr/>
        </p:nvSpPr>
        <p:spPr>
          <a:xfrm>
            <a:off x="2067413" y="1109124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ARTÍCULO 547 LOTTT LITERAL “E”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7EB15E1-CED2-D75F-1859-336A7892E09E}"/>
              </a:ext>
            </a:extLst>
          </p:cNvPr>
          <p:cNvSpPr txBox="1"/>
          <p:nvPr/>
        </p:nvSpPr>
        <p:spPr>
          <a:xfrm>
            <a:off x="599089" y="1841265"/>
            <a:ext cx="1095447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sz="2600" b="1" dirty="0"/>
              <a:t>INFRANCCIONES OBJETO DE SANCIÓN.</a:t>
            </a:r>
          </a:p>
          <a:p>
            <a:pPr algn="just"/>
            <a:r>
              <a:rPr lang="es-VE" sz="2400" dirty="0"/>
              <a:t>ART. 529 LOTTT INFRACCIÓN A LA NORMATIVA SOBRE ALIMENTACIÓN</a:t>
            </a:r>
          </a:p>
          <a:p>
            <a:pPr algn="just"/>
            <a:r>
              <a:rPr lang="es-VE" sz="2400" dirty="0"/>
              <a:t>ART. 530 LOTTT INFRACCIÓN A LA NORMATIVA SOBRE PARTICIPACIÓN EN LOS BENEFICIOS </a:t>
            </a:r>
          </a:p>
          <a:p>
            <a:pPr algn="just"/>
            <a:r>
              <a:rPr lang="es-VE" sz="2400" dirty="0"/>
              <a:t>ART. 531 LOTTT INFRACCIÓN A LA INAMOVILIDAD LABORAL</a:t>
            </a:r>
          </a:p>
          <a:p>
            <a:pPr algn="just"/>
            <a:r>
              <a:rPr lang="es-VE" sz="2400" dirty="0"/>
              <a:t>ART. 532 LOTTT INFRACCIÓN  POR DESACATO A UNA ORDEN DEL FUNCIONARIO(A) DEL TRABAJO</a:t>
            </a:r>
          </a:p>
          <a:p>
            <a:r>
              <a:rPr lang="es-VE" sz="2400" dirty="0"/>
              <a:t>ART. 533 LOTTT INFRACCIÓN A DISPOSICIONES SOBRE SALARIO MÍNIMO Y VACACIONES</a:t>
            </a:r>
          </a:p>
          <a:p>
            <a:pPr algn="just"/>
            <a:r>
              <a:rPr lang="es-VE" sz="2400" dirty="0"/>
              <a:t>ART. 534 LOTTT INFRACCIÓN A LAS DISPOSICIONES PROTECTORAS DE LA MATERNIDAD, PATERNIDAD Y FAMILIA</a:t>
            </a:r>
          </a:p>
          <a:p>
            <a:pPr algn="just"/>
            <a:r>
              <a:rPr lang="es-VE" sz="2400" dirty="0"/>
              <a:t>ART. 535 LOTTT INFRACCIÓN POR FRAUDE O SIMULACIÓN DE LA RELACIÓN DE TRABAJO</a:t>
            </a:r>
            <a:endParaRPr lang="es-VE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BF4AF0-723F-005F-A5C6-38E5389F4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94" y="0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64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529EEDB-6659-F12F-0262-13F89C1133A1}"/>
              </a:ext>
            </a:extLst>
          </p:cNvPr>
          <p:cNvSpPr txBox="1"/>
          <p:nvPr/>
        </p:nvSpPr>
        <p:spPr>
          <a:xfrm>
            <a:off x="2017986" y="1114971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ARTÍCULO 547 LOTTT  LITERAL “E”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85F86EA-2DFF-9F54-60E0-831765BE6607}"/>
              </a:ext>
            </a:extLst>
          </p:cNvPr>
          <p:cNvSpPr txBox="1"/>
          <p:nvPr/>
        </p:nvSpPr>
        <p:spPr>
          <a:xfrm>
            <a:off x="710300" y="2234376"/>
            <a:ext cx="99535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sz="2800" b="1" dirty="0"/>
              <a:t>INFRANCCIONES OBJETO DE SANCIÓN</a:t>
            </a:r>
          </a:p>
          <a:p>
            <a:pPr algn="just"/>
            <a:r>
              <a:rPr lang="es-VE" sz="2800" dirty="0"/>
              <a:t>ART. 536 LOTTT INFRACCIÓN A LAS GARANTÍAS DE LA LIBERTAD SINDICAL</a:t>
            </a:r>
          </a:p>
          <a:p>
            <a:pPr algn="just"/>
            <a:r>
              <a:rPr lang="es-VE" sz="2800" dirty="0"/>
              <a:t>ART. 537 LOTTT INFRACCIÓN A LAS GARANTÍAS A LA NEGOCIACIÓN COLECTIVA</a:t>
            </a:r>
          </a:p>
          <a:p>
            <a:r>
              <a:rPr lang="es-VE" sz="2800" dirty="0"/>
              <a:t>ART. 19 LCCPTT INFRACCIÓN A LAS GARANTÍAS ESTABLECIDAS EN LA LEY CONSTITUCIONAL DE LOS CONSEJOS PRODUCTIVOS DE TRABAJADORES Y TRABAJADORAS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6883570-356A-9835-E196-4BEAAC297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89" y="8951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80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A50B84D-F0AB-E3E6-5CCC-440611122B2D}"/>
              </a:ext>
            </a:extLst>
          </p:cNvPr>
          <p:cNvSpPr txBox="1"/>
          <p:nvPr/>
        </p:nvSpPr>
        <p:spPr>
          <a:xfrm>
            <a:off x="2104484" y="1507434"/>
            <a:ext cx="7583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A37CF25-69ED-C88B-522A-1469BCEC1A01}"/>
              </a:ext>
            </a:extLst>
          </p:cNvPr>
          <p:cNvSpPr txBox="1"/>
          <p:nvPr/>
        </p:nvSpPr>
        <p:spPr>
          <a:xfrm>
            <a:off x="570186" y="1969099"/>
            <a:ext cx="1105162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600" b="1" dirty="0"/>
              <a:t>CONSIDERACIONES SOBRE EL MONTO DE LA MULTA A APLICAR</a:t>
            </a:r>
          </a:p>
          <a:p>
            <a:endParaRPr lang="es-VE" sz="2600" b="1" dirty="0"/>
          </a:p>
          <a:p>
            <a:pPr algn="just"/>
            <a:r>
              <a:rPr lang="es-VE" sz="2400" dirty="0"/>
              <a:t>ART. 540 LOTTT SOBRE LA </a:t>
            </a:r>
            <a:r>
              <a:rPr lang="es-VE" sz="2400" b="1" dirty="0"/>
              <a:t>REINCIDENCIA</a:t>
            </a:r>
            <a:r>
              <a:rPr lang="es-VE" sz="2400" dirty="0"/>
              <a:t> DEL INFRACTOR O LA INFRACTORA. INCREMENTA EL MONTO DE LA PENA POR LA INFRACCIÓN EN LA MITAD.</a:t>
            </a:r>
          </a:p>
          <a:p>
            <a:pPr algn="just"/>
            <a:endParaRPr lang="es-VE" sz="2400" dirty="0"/>
          </a:p>
          <a:p>
            <a:pPr algn="just"/>
            <a:r>
              <a:rPr lang="es-VE" sz="2400" dirty="0"/>
              <a:t>ART. 541 LOTTT CRITERIOS PARA LA FIJACIÓN DE LA MULTA. </a:t>
            </a:r>
          </a:p>
          <a:p>
            <a:pPr algn="just"/>
            <a:r>
              <a:rPr lang="es-VE" sz="2400" dirty="0"/>
              <a:t>AUMENTA O DISMINUYE ENTRE LOS LÍMITES ESTABLECIDOS PARA LA INFRACCIÓN SEGÚN EL MERITO DE LAS CIRCUNSTANCIAS </a:t>
            </a:r>
            <a:r>
              <a:rPr lang="es-VE" sz="2400" b="1" dirty="0"/>
              <a:t>AGRAVANTES</a:t>
            </a:r>
            <a:r>
              <a:rPr lang="es-VE" sz="2400" dirty="0"/>
              <a:t> O </a:t>
            </a:r>
            <a:r>
              <a:rPr lang="es-VE" sz="2400" b="1" dirty="0"/>
              <a:t>ATENUANTES</a:t>
            </a:r>
            <a:r>
              <a:rPr lang="es-VE" sz="2400" dirty="0"/>
              <a:t>; ASÍ COMO TAMBIÉN CONSIDERARÁ LA </a:t>
            </a:r>
            <a:r>
              <a:rPr lang="es-VE" sz="2400" b="1" dirty="0"/>
              <a:t>IMPORTANCIA DE LA ENTIDAD DE TRABAJO, NÚMERO DE PERSONAS PERJUDICADAS</a:t>
            </a:r>
            <a:r>
              <a:rPr lang="es-VE" sz="2400" dirty="0"/>
              <a:t>, Y CUALQUIER OTRA QUE CONSIDERE CON CRITERIO DE EQUIDAD</a:t>
            </a:r>
            <a:endParaRPr lang="es-VE" sz="28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3F19490-3C86-2011-93C3-D432AEC21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170" y="192636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52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6B287C1-1FA9-7090-CFE0-8672EA7BD087}"/>
              </a:ext>
            </a:extLst>
          </p:cNvPr>
          <p:cNvSpPr txBox="1"/>
          <p:nvPr/>
        </p:nvSpPr>
        <p:spPr>
          <a:xfrm>
            <a:off x="2017986" y="1529256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ARTÍCULO 547 LOTTT  LITERAL “F”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C13D000-DE1A-0CFC-FA3F-007C8BB911B0}"/>
              </a:ext>
            </a:extLst>
          </p:cNvPr>
          <p:cNvSpPr txBox="1"/>
          <p:nvPr/>
        </p:nvSpPr>
        <p:spPr>
          <a:xfrm>
            <a:off x="599089" y="2797805"/>
            <a:ext cx="1105162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sz="2600" b="1" dirty="0"/>
              <a:t>NOTIFICACIÓN DE LA PROVIDENCIA DE MULTA. </a:t>
            </a:r>
          </a:p>
          <a:p>
            <a:pPr algn="just"/>
            <a:r>
              <a:rPr lang="es-VE" sz="2600" dirty="0"/>
              <a:t>EL MULTADO O MULTADA DEBE DAR RECIBO DE LA RESPECTIVA NOTIFICACIÓN DE LA PROVIDENCIA DE MULTA. SI SE NEGARE A SER NOTIFICADO SE PROCEDERÁ A NOTIFICAR MEDIANTE AUTORIDAD CIVIL</a:t>
            </a:r>
            <a:r>
              <a:rPr lang="es-VE" sz="2600" b="1" dirty="0"/>
              <a:t> </a:t>
            </a:r>
            <a:r>
              <a:rPr lang="es-VE" sz="2600" dirty="0"/>
              <a:t>QUE DEJARÁ CONSTANCIA PARA TODOS LOS EFECTOS LEGALES</a:t>
            </a:r>
            <a:r>
              <a:rPr lang="es-VE" sz="2600" b="1" dirty="0"/>
              <a:t>.</a:t>
            </a:r>
          </a:p>
          <a:p>
            <a:pPr algn="just"/>
            <a:endParaRPr lang="es-VE" sz="2600" b="1" dirty="0"/>
          </a:p>
          <a:p>
            <a:pPr algn="just"/>
            <a:r>
              <a:rPr lang="es-VE" sz="2600" dirty="0">
                <a:solidFill>
                  <a:schemeClr val="bg2">
                    <a:lumMod val="50000"/>
                  </a:schemeClr>
                </a:solidFill>
              </a:rPr>
              <a:t>(*) NOTIFICACIÓN ELECTRÓNICA</a:t>
            </a:r>
            <a:endParaRPr lang="es-VE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709A5E-002D-2B32-D69B-917B6BCAA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82" y="225298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9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5177096-E99E-92F7-A9A0-155058823269}"/>
              </a:ext>
            </a:extLst>
          </p:cNvPr>
          <p:cNvSpPr txBox="1"/>
          <p:nvPr/>
        </p:nvSpPr>
        <p:spPr>
          <a:xfrm>
            <a:off x="2030343" y="1245050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ARTÍCULO 547 y 553 LOTTT   LITERAL “G”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912CC97-9D3E-EB17-E451-177A8D71ADF3}"/>
              </a:ext>
            </a:extLst>
          </p:cNvPr>
          <p:cNvSpPr txBox="1"/>
          <p:nvPr/>
        </p:nvSpPr>
        <p:spPr>
          <a:xfrm>
            <a:off x="570186" y="2235915"/>
            <a:ext cx="110516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800" b="1" dirty="0"/>
              <a:t>CONSECUENCIAS DE NO PAGAR LA MULTA</a:t>
            </a:r>
          </a:p>
          <a:p>
            <a:pPr algn="just"/>
            <a:endParaRPr lang="es-VE" sz="2800" b="1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VE" sz="2800" b="1" dirty="0"/>
              <a:t>ARRESTO </a:t>
            </a:r>
            <a:r>
              <a:rPr lang="es-VE" sz="2800" dirty="0"/>
              <a:t>GESTIONADO POR EL INSPECTOR O LA INSPECTORA DEL TRABAJO DE  SANCIONES, MEDIANTE OFICIO AL MINISTERIO PÚBLICO (ART 547)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VE" sz="2800" b="1" dirty="0"/>
              <a:t>NEGATIVA O REVOCATORIA DE LA SOLVENCIA LABORAL </a:t>
            </a:r>
            <a:r>
              <a:rPr lang="es-VE" sz="2800" dirty="0"/>
              <a:t>(ART. 553)</a:t>
            </a:r>
            <a:endParaRPr lang="es-VE" sz="28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95CA72-DF23-84B3-0A8B-A8CB6E0F9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84" y="0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16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ECC2372-9A78-BF9B-3C82-23096A7B3C13}"/>
              </a:ext>
            </a:extLst>
          </p:cNvPr>
          <p:cNvSpPr txBox="1"/>
          <p:nvPr/>
        </p:nvSpPr>
        <p:spPr>
          <a:xfrm>
            <a:off x="2156112" y="1217762"/>
            <a:ext cx="7583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EL PROCESO SANCIONATORIO EN MATERIA LABORAL </a:t>
            </a:r>
          </a:p>
          <a:p>
            <a:pPr algn="ctr"/>
            <a:r>
              <a:rPr lang="es-VE" sz="2400" b="1" dirty="0"/>
              <a:t>CIERRE DEL EXPEDIENTE DE SANCIÓN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74FF62-F1D3-BD27-D2CB-29BCBC6231EF}"/>
              </a:ext>
            </a:extLst>
          </p:cNvPr>
          <p:cNvSpPr txBox="1"/>
          <p:nvPr/>
        </p:nvSpPr>
        <p:spPr>
          <a:xfrm>
            <a:off x="570187" y="2164475"/>
            <a:ext cx="100442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VE" sz="2400" dirty="0"/>
              <a:t>VERIFICACIÓN DE LA OBLIGACIÓN DE DAR (PAGO DE LA MULTA IMPUESTA)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VE" sz="2400" dirty="0"/>
              <a:t>VERIFICACIÓN DE LA OBLIGACIÓN DE HACER: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s-VE" sz="2400" dirty="0"/>
              <a:t>EN CASOS  ORIGINADOS EN INAMOVILIDAD Y RECLAMO SE VERIFICA CON LA INSERCIÓN DEL </a:t>
            </a:r>
            <a:r>
              <a:rPr lang="es-VE" sz="2400" b="1" dirty="0"/>
              <a:t>AUTO DE CIERRE DEL EXPEDIENTE DE ORIGEN </a:t>
            </a:r>
            <a:r>
              <a:rPr lang="es-VE" sz="2400" dirty="0"/>
              <a:t>RESPECTIVO, EN EL EXPEDIENTE DE SANCIÓN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s-VE" sz="2400" dirty="0"/>
              <a:t>EN CASOS ORIGINADOS EN SUPERVISIÓN SE VERIFICA CON LA INSERCIÓN DEL </a:t>
            </a:r>
            <a:r>
              <a:rPr lang="es-VE" sz="2400" b="1" dirty="0"/>
              <a:t>ACTA DE INSPECCIÓN ESPECIAL PARA EL CIERRE DEL PROCEDIMIENTO SANCIONATORIO, </a:t>
            </a:r>
            <a:r>
              <a:rPr lang="es-VE" sz="2400" dirty="0"/>
              <a:t>EN EL RESPECTIVO EXPEDIENTE DE SANCIÓN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VE" sz="2400" dirty="0"/>
              <a:t>UNA VEZ CERRADO EL EXPEDIENTE DE SANCIÓN SE PROCEDE A SU SUBSANACIÓN PARA EFECTOS DE LA EMISIÓN DE LA SOLVENCIA LABORAL</a:t>
            </a:r>
            <a:endParaRPr lang="es-VE" sz="2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BED5090-6D30-9060-2767-ED1E4F081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88" y="16864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07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B83EF-6F58-7670-EC2F-FA222A9FF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4847FF8-3821-EA66-5094-8E8B437AEBD6}"/>
              </a:ext>
            </a:extLst>
          </p:cNvPr>
          <p:cNvSpPr txBox="1"/>
          <p:nvPr/>
        </p:nvSpPr>
        <p:spPr>
          <a:xfrm>
            <a:off x="1416104" y="1221154"/>
            <a:ext cx="9359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3200" b="1" dirty="0"/>
              <a:t>EL PROCESO SANCIONATORIO EN MATERIA LABORAL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74CD17D-EA5E-6748-8E6D-E93CCC8B0661}"/>
              </a:ext>
            </a:extLst>
          </p:cNvPr>
          <p:cNvSpPr txBox="1"/>
          <p:nvPr/>
        </p:nvSpPr>
        <p:spPr>
          <a:xfrm>
            <a:off x="1102330" y="1943529"/>
            <a:ext cx="967356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VE" sz="2800" b="1" dirty="0"/>
              <a:t>RECURSOS</a:t>
            </a:r>
          </a:p>
          <a:p>
            <a:pPr algn="just"/>
            <a:r>
              <a:rPr lang="es-VE" sz="2800" b="1" dirty="0"/>
              <a:t>-</a:t>
            </a:r>
            <a:r>
              <a:rPr lang="es-VE" sz="2800" dirty="0"/>
              <a:t>ART. 548 LITERAL “B”  LOTTT </a:t>
            </a:r>
            <a:r>
              <a:rPr lang="es-VE" sz="2800" b="1" dirty="0"/>
              <a:t>RECURSO</a:t>
            </a:r>
            <a:r>
              <a:rPr lang="es-VE" sz="2800" dirty="0"/>
              <a:t> ANTE EL  MINISTRO(A) DEL PODER POPULAR CON COMPETENCIA EN MATERIA DEL TRABAJO.</a:t>
            </a:r>
          </a:p>
          <a:p>
            <a:pPr algn="just"/>
            <a:endParaRPr lang="es-VE" sz="2800" b="1" dirty="0"/>
          </a:p>
          <a:p>
            <a:pPr algn="just"/>
            <a:r>
              <a:rPr lang="es-VE" sz="2800" b="1" dirty="0"/>
              <a:t>-</a:t>
            </a:r>
            <a:r>
              <a:rPr lang="es-VE" sz="2800" dirty="0"/>
              <a:t>ACCIÓN DE</a:t>
            </a:r>
            <a:r>
              <a:rPr lang="es-VE" sz="2800" b="1" dirty="0"/>
              <a:t> </a:t>
            </a:r>
            <a:r>
              <a:rPr lang="es-VE" sz="2800" dirty="0"/>
              <a:t>AMPARO CONFORME A LA LEY ORGÁNICA DE AMPARO SOBRE DERECHOS Y GARANTÍAS CONSTITUCIONALES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7A41FAE-BE4C-E815-B8D0-D188FEAB8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84" y="0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15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E42952C-FE1A-E13B-4A7B-D6ED1551E0DB}"/>
              </a:ext>
            </a:extLst>
          </p:cNvPr>
          <p:cNvSpPr txBox="1"/>
          <p:nvPr/>
        </p:nvSpPr>
        <p:spPr>
          <a:xfrm>
            <a:off x="2304393" y="1283618"/>
            <a:ext cx="7583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400" b="1" dirty="0"/>
              <a:t>DE LA REVISIÓN DE LOS ACTOS EN VÍA ADMINISTRATIVA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A3AD85-0CE5-FF1C-C372-492DAF922432}"/>
              </a:ext>
            </a:extLst>
          </p:cNvPr>
          <p:cNvSpPr txBox="1"/>
          <p:nvPr/>
        </p:nvSpPr>
        <p:spPr>
          <a:xfrm>
            <a:off x="444061" y="1962255"/>
            <a:ext cx="1082530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Ley Orgánica de Procedimientos Administrativos</a:t>
            </a:r>
          </a:p>
          <a:p>
            <a:pPr algn="ctr"/>
            <a:endParaRPr lang="es-VE" sz="1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VE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Artículo 81.</a:t>
            </a:r>
            <a:r>
              <a:rPr lang="es-VE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La administración podrá convalidar en cualquier momento los actos anulables, subsanando los vicios de que adolezcan.</a:t>
            </a:r>
          </a:p>
          <a:p>
            <a:pPr algn="l">
              <a:buNone/>
            </a:pPr>
            <a:r>
              <a:rPr lang="es-VE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Artículo 83.</a:t>
            </a:r>
            <a:r>
              <a:rPr lang="es-VE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La administración podrá en cualquier momento, de oficio o a solicitud de particulares, reconocer la nulidad absoluta de los actos dictados por ella.</a:t>
            </a:r>
          </a:p>
          <a:p>
            <a:pPr algn="l"/>
            <a:r>
              <a:rPr lang="es-VE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Artículo 84.</a:t>
            </a:r>
            <a:r>
              <a:rPr lang="es-VE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La administración podrá en cualquier tiempo corregir errores materiales o de cálculo en que hubiere incurrido en la configuración de los actos administrativos.</a:t>
            </a:r>
            <a:endParaRPr lang="es-VE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6C976F9-370E-89A5-5C4A-95C7D273A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738" y="-18535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62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0F526EB-C83A-F975-4BC2-4A8B87E9DB92}"/>
              </a:ext>
            </a:extLst>
          </p:cNvPr>
          <p:cNvSpPr txBox="1"/>
          <p:nvPr/>
        </p:nvSpPr>
        <p:spPr>
          <a:xfrm>
            <a:off x="3545538" y="5567824"/>
            <a:ext cx="4523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3600" i="1" dirty="0">
                <a:solidFill>
                  <a:srgbClr val="FF0000"/>
                </a:solidFill>
              </a:rPr>
              <a:t>Gracias por su atención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B34D3AE-7BE1-4CA0-1296-3F0D7E2FF9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26" b="14180"/>
          <a:stretch/>
        </p:blipFill>
        <p:spPr>
          <a:xfrm>
            <a:off x="2848090" y="1584516"/>
            <a:ext cx="6802925" cy="36889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181BD37-A8CD-7A62-C314-01DE85167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89" y="204993"/>
            <a:ext cx="10498222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3677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2200</TotalTime>
  <Words>1652</Words>
  <Application>Microsoft Office PowerPoint</Application>
  <PresentationFormat>Panorámica</PresentationFormat>
  <Paragraphs>153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Times New Roman</vt:lpstr>
      <vt:lpstr>Wingdings 2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Rosalia Zingales</dc:creator>
  <cp:lastModifiedBy>Rosalia Zingales</cp:lastModifiedBy>
  <cp:revision>96</cp:revision>
  <dcterms:created xsi:type="dcterms:W3CDTF">2023-10-09T13:29:48Z</dcterms:created>
  <dcterms:modified xsi:type="dcterms:W3CDTF">2025-05-20T22:58:26Z</dcterms:modified>
</cp:coreProperties>
</file>